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256" r:id="rId2"/>
    <p:sldId id="821" r:id="rId3"/>
    <p:sldId id="422" r:id="rId4"/>
    <p:sldId id="287" r:id="rId5"/>
    <p:sldId id="816" r:id="rId6"/>
    <p:sldId id="289" r:id="rId7"/>
    <p:sldId id="835" r:id="rId8"/>
    <p:sldId id="421" r:id="rId9"/>
    <p:sldId id="297" r:id="rId10"/>
    <p:sldId id="296" r:id="rId11"/>
    <p:sldId id="557" r:id="rId12"/>
    <p:sldId id="318" r:id="rId13"/>
    <p:sldId id="558" r:id="rId14"/>
    <p:sldId id="572" r:id="rId15"/>
    <p:sldId id="568" r:id="rId16"/>
    <p:sldId id="571" r:id="rId17"/>
    <p:sldId id="570" r:id="rId18"/>
    <p:sldId id="392" r:id="rId19"/>
    <p:sldId id="567" r:id="rId20"/>
    <p:sldId id="265" r:id="rId21"/>
    <p:sldId id="266" r:id="rId22"/>
    <p:sldId id="531" r:id="rId23"/>
    <p:sldId id="304" r:id="rId24"/>
    <p:sldId id="268" r:id="rId25"/>
    <p:sldId id="562" r:id="rId26"/>
    <p:sldId id="329" r:id="rId27"/>
    <p:sldId id="496" r:id="rId28"/>
    <p:sldId id="743" r:id="rId29"/>
    <p:sldId id="836" r:id="rId30"/>
    <p:sldId id="574" r:id="rId31"/>
    <p:sldId id="569" r:id="rId32"/>
    <p:sldId id="577" r:id="rId33"/>
    <p:sldId id="579" r:id="rId34"/>
    <p:sldId id="580" r:id="rId35"/>
    <p:sldId id="581" r:id="rId36"/>
    <p:sldId id="582" r:id="rId37"/>
    <p:sldId id="383" r:id="rId38"/>
    <p:sldId id="525" r:id="rId39"/>
    <p:sldId id="583" r:id="rId40"/>
    <p:sldId id="561" r:id="rId41"/>
    <p:sldId id="323" r:id="rId42"/>
    <p:sldId id="455" r:id="rId43"/>
    <p:sldId id="689" r:id="rId44"/>
    <p:sldId id="595" r:id="rId45"/>
    <p:sldId id="688" r:id="rId46"/>
    <p:sldId id="398" r:id="rId47"/>
    <p:sldId id="666" r:id="rId48"/>
    <p:sldId id="667" r:id="rId49"/>
    <p:sldId id="307" r:id="rId50"/>
    <p:sldId id="321" r:id="rId51"/>
    <p:sldId id="409" r:id="rId52"/>
    <p:sldId id="410" r:id="rId53"/>
    <p:sldId id="411" r:id="rId54"/>
    <p:sldId id="413" r:id="rId55"/>
    <p:sldId id="412" r:id="rId56"/>
    <p:sldId id="308" r:id="rId57"/>
    <p:sldId id="415" r:id="rId58"/>
    <p:sldId id="419" r:id="rId59"/>
    <p:sldId id="526" r:id="rId60"/>
    <p:sldId id="495" r:id="rId61"/>
    <p:sldId id="418" r:id="rId62"/>
    <p:sldId id="416" r:id="rId63"/>
    <p:sldId id="408" r:id="rId64"/>
    <p:sldId id="417" r:id="rId65"/>
    <p:sldId id="527" r:id="rId66"/>
    <p:sldId id="530" r:id="rId67"/>
    <p:sldId id="528" r:id="rId68"/>
    <p:sldId id="333" r:id="rId69"/>
    <p:sldId id="334" r:id="rId70"/>
    <p:sldId id="335" r:id="rId71"/>
    <p:sldId id="338" r:id="rId72"/>
    <p:sldId id="529" r:id="rId73"/>
    <p:sldId id="349" r:id="rId74"/>
    <p:sldId id="348" r:id="rId75"/>
    <p:sldId id="350" r:id="rId76"/>
    <p:sldId id="351" r:id="rId77"/>
    <p:sldId id="299" r:id="rId78"/>
    <p:sldId id="353" r:id="rId79"/>
    <p:sldId id="825" r:id="rId80"/>
    <p:sldId id="584" r:id="rId81"/>
    <p:sldId id="585" r:id="rId82"/>
    <p:sldId id="826" r:id="rId83"/>
    <p:sldId id="696" r:id="rId84"/>
    <p:sldId id="697" r:id="rId85"/>
    <p:sldId id="610" r:id="rId86"/>
    <p:sldId id="698" r:id="rId87"/>
    <p:sldId id="634" r:id="rId88"/>
    <p:sldId id="699" r:id="rId89"/>
    <p:sldId id="614" r:id="rId90"/>
    <p:sldId id="703" r:id="rId91"/>
    <p:sldId id="701" r:id="rId92"/>
    <p:sldId id="702" r:id="rId93"/>
    <p:sldId id="646" r:id="rId94"/>
    <p:sldId id="827" r:id="rId95"/>
    <p:sldId id="648" r:id="rId96"/>
    <p:sldId id="828" r:id="rId97"/>
    <p:sldId id="829" r:id="rId98"/>
    <p:sldId id="820" r:id="rId99"/>
    <p:sldId id="438" r:id="rId100"/>
    <p:sldId id="497" r:id="rId101"/>
    <p:sldId id="439" r:id="rId102"/>
    <p:sldId id="830" r:id="rId103"/>
    <p:sldId id="440" r:id="rId104"/>
    <p:sldId id="831" r:id="rId105"/>
    <p:sldId id="832" r:id="rId106"/>
    <p:sldId id="278" r:id="rId107"/>
    <p:sldId id="668" r:id="rId108"/>
    <p:sldId id="372" r:id="rId109"/>
    <p:sldId id="374" r:id="rId110"/>
    <p:sldId id="345" r:id="rId111"/>
    <p:sldId id="768" r:id="rId112"/>
    <p:sldId id="378" r:id="rId113"/>
    <p:sldId id="769" r:id="rId114"/>
    <p:sldId id="770" r:id="rId115"/>
    <p:sldId id="771" r:id="rId116"/>
    <p:sldId id="772" r:id="rId117"/>
    <p:sldId id="774" r:id="rId118"/>
    <p:sldId id="775" r:id="rId119"/>
    <p:sldId id="776" r:id="rId120"/>
    <p:sldId id="777" r:id="rId121"/>
    <p:sldId id="778" r:id="rId122"/>
    <p:sldId id="779" r:id="rId123"/>
    <p:sldId id="780" r:id="rId124"/>
    <p:sldId id="781" r:id="rId125"/>
    <p:sldId id="782" r:id="rId126"/>
    <p:sldId id="369" r:id="rId127"/>
    <p:sldId id="783" r:id="rId128"/>
    <p:sldId id="360" r:id="rId129"/>
    <p:sldId id="784" r:id="rId130"/>
    <p:sldId id="833" r:id="rId131"/>
    <p:sldId id="834" r:id="rId132"/>
    <p:sldId id="295" r:id="rId133"/>
    <p:sldId id="371" r:id="rId134"/>
    <p:sldId id="671" r:id="rId135"/>
    <p:sldId id="364" r:id="rId136"/>
    <p:sldId id="368" r:id="rId137"/>
    <p:sldId id="672" r:id="rId138"/>
    <p:sldId id="290" r:id="rId139"/>
    <p:sldId id="281"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07"/>
    <p:restoredTop sz="94334" autoAdjust="0"/>
  </p:normalViewPr>
  <p:slideViewPr>
    <p:cSldViewPr snapToGrid="0" snapToObjects="1">
      <p:cViewPr varScale="1">
        <p:scale>
          <a:sx n="151" d="100"/>
          <a:sy n="151" d="100"/>
        </p:scale>
        <p:origin x="103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9/30/24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6.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ragprog.com/titles/mnee/release-i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8f6c0315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8f6c031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creates a triangle for virtuous software development. Microservices enable small, autonomous teams, who can practice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Architecture is often an enabler for agile software delivery. You can’t be agile unless your engineering practices support agile delivery. Assuming that we want the benefits of agility (risk reduction through timely feedback, ability to change direction, etc.) we need to use architecture to enable that.</a:t>
            </a:r>
            <a:endParaRPr/>
          </a:p>
          <a:p>
            <a:pPr marL="0" lvl="0" indent="0" algn="l" rtl="0">
              <a:spcBef>
                <a:spcPts val="0"/>
              </a:spcBef>
              <a:spcAft>
                <a:spcPts val="0"/>
              </a:spcAft>
              <a:buNone/>
            </a:pPr>
            <a:endParaRPr/>
          </a:p>
          <a:p>
            <a:pPr marL="0" lvl="0" indent="0" algn="l" rtl="0">
              <a:spcBef>
                <a:spcPts val="0"/>
              </a:spcBef>
              <a:spcAft>
                <a:spcPts val="0"/>
              </a:spcAft>
              <a:buNone/>
            </a:pPr>
            <a:r>
              <a:rPr lang="en-GB"/>
              <a:t>Microservices are a key to unlocking the door of agile at scale, because they let us break up an enterprise a series of small teams, where methodologies like XP and Crystal Clear work. In other words we scale agile, by breaking up the organisation into agile sized units. This doesn’t work if you have a monolith, you will instead be pushed into phased delivery models at scale.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5357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26</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33949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32</a:t>
            </a:fld>
            <a:endParaRPr lang="en-US"/>
          </a:p>
        </p:txBody>
      </p:sp>
    </p:spTree>
    <p:extLst>
      <p:ext uri="{BB962C8B-B14F-4D97-AF65-F5344CB8AC3E}">
        <p14:creationId xmlns:p14="http://schemas.microsoft.com/office/powerpoint/2010/main" val="131300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Distributed 3-layer</a:t>
            </a:r>
          </a:p>
          <a:p>
            <a:r>
              <a:rPr lang="en-US" dirty="0"/>
              <a:t>Traditional 3-layer application architecture blown up to distributed proportions. Characterized by call stack-like, imperative </a:t>
            </a:r>
            <a:r>
              <a:rPr lang="en-US" dirty="0" err="1"/>
              <a:t>behaviour</a:t>
            </a:r>
            <a:r>
              <a:rPr lang="en-US" dirty="0"/>
              <a:t> (high temporal and </a:t>
            </a:r>
            <a:r>
              <a:rPr lang="en-US" dirty="0" err="1"/>
              <a:t>behavioural</a:t>
            </a:r>
            <a:r>
              <a:rPr lang="en-US" dirty="0"/>
              <a:t> coupling) and synchronous request-response interactions. Includes systems that layer synchronous interactions on top of asynchronous message exchanges. Senders tell receivers what to do; receivers execute the sender’s orders. Sender and all intermediaries block until the call stack unwinds, effectively locking and/or consuming system resources further up the call chain. This blocking </a:t>
            </a:r>
            <a:r>
              <a:rPr lang="en-US" dirty="0" err="1"/>
              <a:t>behaviour</a:t>
            </a:r>
            <a:r>
              <a:rPr lang="en-US" dirty="0"/>
              <a:t> undermines the autonomy of upstream components and at the same time increases the availability requirements of downstream components. As Michael </a:t>
            </a:r>
            <a:r>
              <a:rPr lang="en-US" dirty="0" err="1"/>
              <a:t>Nygard’s</a:t>
            </a:r>
            <a:r>
              <a:rPr lang="en-US" dirty="0"/>
              <a:t> </a:t>
            </a:r>
            <a:r>
              <a:rPr lang="en-US" i="1" dirty="0">
                <a:hlinkClick r:id="rId3" tooltip="Release It!"/>
              </a:rPr>
              <a:t>Release It!</a:t>
            </a:r>
            <a:r>
              <a:rPr lang="en-US" dirty="0"/>
              <a:t> reminds us, in these circumstances the availability of the overall system can be no more than that of the least available participant, and the probability of failure is the joint probability of failure in any component or service.</a:t>
            </a:r>
          </a:p>
          <a:p>
            <a:endParaRPr lang="en-US" b="1" dirty="0"/>
          </a:p>
          <a:p>
            <a:r>
              <a:rPr lang="en-US" b="1" dirty="0"/>
              <a:t>Command-oriented</a:t>
            </a:r>
          </a:p>
          <a:p>
            <a:r>
              <a:rPr lang="en-US" dirty="0"/>
              <a:t>“Good”, “orthodox” SOA. Low degree of temporal coupling characterized by asynchronous interactions, deferred state and a </a:t>
            </a:r>
            <a:r>
              <a:rPr lang="en-US" dirty="0" err="1"/>
              <a:t>resumable</a:t>
            </a:r>
            <a:r>
              <a:rPr lang="en-US" dirty="0"/>
              <a:t> programming model (process or activity instances are dehydrated between remote invocations in order to conserve resources, and then rehydrated based on correlated responses). Senders typically determine what needs to be done, but rely on receivers to determine how to execute their instructions. This behavioral coupling can require providers to evolve (message formats, supported operations) in lockstep with changing consumer demands.</a:t>
            </a:r>
          </a:p>
          <a:p>
            <a:endParaRPr lang="en-US" b="1" dirty="0"/>
          </a:p>
          <a:p>
            <a:r>
              <a:rPr lang="en-US" b="1" dirty="0"/>
              <a:t>Event-oriented</a:t>
            </a:r>
          </a:p>
          <a:p>
            <a:r>
              <a:rPr lang="en-US" dirty="0"/>
              <a:t>Low temporal and behavioral coupling. Receivers determine both what needs to be done and how to do it based on the content of received messages. </a:t>
            </a:r>
            <a:r>
              <a:rPr lang="en-US" dirty="0" err="1"/>
              <a:t>Resumable</a:t>
            </a:r>
            <a:r>
              <a:rPr lang="en-US" dirty="0"/>
              <a:t> programming model: processes are suspended or dehydrated, waiting for events. Can be difficult to trace the execution path of an end-to-end transaction or activity. Exposing an </a:t>
            </a:r>
            <a:r>
              <a:rPr lang="en-US" i="1" dirty="0" err="1"/>
              <a:t>ExtinguishFire</a:t>
            </a:r>
            <a:r>
              <a:rPr lang="en-US" dirty="0"/>
              <a:t> operation is a command-oriented way of executing a business process; acting on </a:t>
            </a:r>
            <a:r>
              <a:rPr lang="en-US" i="1" dirty="0" err="1"/>
              <a:t>FireStarted</a:t>
            </a:r>
            <a:r>
              <a:rPr lang="en-US" dirty="0"/>
              <a:t> notifications an event-oriented approach.</a:t>
            </a:r>
          </a:p>
          <a:p>
            <a:endParaRPr lang="en-US" b="1" dirty="0"/>
          </a:p>
          <a:p>
            <a:r>
              <a:rPr lang="en-US" b="1" dirty="0"/>
              <a:t>Emergency services</a:t>
            </a:r>
          </a:p>
          <a:p>
            <a:r>
              <a:rPr lang="en-US" dirty="0"/>
              <a:t>So called because you tell them what happened, and they decide what to do, but if there’s no one to take your call, you’re hosed. Low </a:t>
            </a:r>
            <a:r>
              <a:rPr lang="en-US" dirty="0" err="1"/>
              <a:t>behavioural</a:t>
            </a:r>
            <a:r>
              <a:rPr lang="en-US" dirty="0"/>
              <a:t> coupling, which allows for the independent evolution of system components, but a degree of temporal coupling, impacting availability requirements of participants. Many </a:t>
            </a:r>
            <a:r>
              <a:rPr lang="en-US" dirty="0" err="1"/>
              <a:t>RESTful</a:t>
            </a:r>
            <a:r>
              <a:rPr lang="en-US" dirty="0"/>
              <a:t> solutions occupy this quadrant. URI-</a:t>
            </a:r>
            <a:r>
              <a:rPr lang="en-US" dirty="0" err="1"/>
              <a:t>templated</a:t>
            </a:r>
            <a:r>
              <a:rPr lang="en-US" dirty="0"/>
              <a:t> solutions have a higher degree of </a:t>
            </a:r>
            <a:r>
              <a:rPr lang="en-US" dirty="0" err="1"/>
              <a:t>behavioural</a:t>
            </a:r>
            <a:r>
              <a:rPr lang="en-US" dirty="0"/>
              <a:t> coupling than hypermedia-driven solutions (where servers constrain and guide what a client can do next, and determine how best to satisfy requests); client polling and caching can mitigate some of these temporal coupling issues.</a:t>
            </a:r>
          </a:p>
          <a:p>
            <a:endParaRPr lang="en-US" dirty="0"/>
          </a:p>
        </p:txBody>
      </p:sp>
      <p:sp>
        <p:nvSpPr>
          <p:cNvPr id="4" name="Slide Number Placeholder 3"/>
          <p:cNvSpPr>
            <a:spLocks noGrp="1"/>
          </p:cNvSpPr>
          <p:nvPr>
            <p:ph type="sldNum" sz="quarter" idx="10"/>
          </p:nvPr>
        </p:nvSpPr>
        <p:spPr/>
        <p:txBody>
          <a:bodyPr/>
          <a:lstStyle/>
          <a:p>
            <a:fld id="{327C9A1F-A630-47D6-9126-EADCFBE6256E}" type="slidenum">
              <a:rPr lang="en-GB" smtClean="0"/>
              <a:t>37</a:t>
            </a:fld>
            <a:endParaRPr lang="en-GB"/>
          </a:p>
        </p:txBody>
      </p:sp>
    </p:spTree>
    <p:extLst>
      <p:ext uri="{BB962C8B-B14F-4D97-AF65-F5344CB8AC3E}">
        <p14:creationId xmlns:p14="http://schemas.microsoft.com/office/powerpoint/2010/main" val="263768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38</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41</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46</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54</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57</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75</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76</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can we effectively administer a messaging system that is distributed across multiple platforms and a wide geographic area? </a:t>
            </a:r>
            <a:endParaRPr lang="en-US" dirty="0"/>
          </a:p>
          <a:p>
            <a:r>
              <a:rPr lang="en-US" b="1" dirty="0"/>
              <a:t>Use a </a:t>
            </a:r>
            <a:r>
              <a:rPr lang="en-US" b="1" i="1" dirty="0"/>
              <a:t>Control Bus</a:t>
            </a:r>
            <a:r>
              <a:rPr lang="en-US" b="1" dirty="0"/>
              <a:t> to manage an enterprise integration system. The </a:t>
            </a:r>
            <a:r>
              <a:rPr lang="en-US" b="1" i="1" dirty="0"/>
              <a:t>Control Bus</a:t>
            </a:r>
            <a:r>
              <a:rPr lang="en-US" b="1" dirty="0"/>
              <a:t> uses the same messaging mechanism used by the application data, but uses separate channels to transmit data that is relevant to the management of components involved in the message flow.</a:t>
            </a:r>
            <a:endParaRPr lang="en-US" dirty="0"/>
          </a:p>
          <a:p>
            <a:r>
              <a:rPr lang="en-US" dirty="0"/>
              <a:t>Each component in the system is now connected to two messaging subsystems: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78</a:t>
            </a:fld>
            <a:endParaRPr lang="en-US"/>
          </a:p>
        </p:txBody>
      </p:sp>
    </p:spTree>
    <p:extLst>
      <p:ext uri="{BB962C8B-B14F-4D97-AF65-F5344CB8AC3E}">
        <p14:creationId xmlns:p14="http://schemas.microsoft.com/office/powerpoint/2010/main" val="365248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BECF-55FC-6BA3-77E4-11F22E9C3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743D6-A633-D736-569F-4F059E207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7295-E457-9571-952C-B63CF8F04B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AFB59C-BF84-B6F3-232F-4DA38FAE8188}"/>
              </a:ext>
            </a:extLst>
          </p:cNvPr>
          <p:cNvSpPr>
            <a:spLocks noGrp="1"/>
          </p:cNvSpPr>
          <p:nvPr>
            <p:ph type="sldNum" sz="quarter" idx="5"/>
          </p:nvPr>
        </p:nvSpPr>
        <p:spPr/>
        <p:txBody>
          <a:bodyPr/>
          <a:lstStyle/>
          <a:p>
            <a:fld id="{F949CB24-BEAC-6A41-9A10-BFD56146B867}" type="slidenum">
              <a:rPr lang="en-US" smtClean="0"/>
              <a:pPr/>
              <a:t>79</a:t>
            </a:fld>
            <a:endParaRPr lang="en-US"/>
          </a:p>
        </p:txBody>
      </p:sp>
    </p:spTree>
    <p:extLst>
      <p:ext uri="{BB962C8B-B14F-4D97-AF65-F5344CB8AC3E}">
        <p14:creationId xmlns:p14="http://schemas.microsoft.com/office/powerpoint/2010/main" val="1305674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99</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101</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103</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109</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F30FF6-4247-4B0A-A585-76173BD71A4A}" type="slidenum">
              <a:rPr lang="en-GB" smtClean="0"/>
              <a:t>18</a:t>
            </a:fld>
            <a:endParaRPr lang="en-GB"/>
          </a:p>
        </p:txBody>
      </p:sp>
    </p:spTree>
    <p:extLst>
      <p:ext uri="{BB962C8B-B14F-4D97-AF65-F5344CB8AC3E}">
        <p14:creationId xmlns:p14="http://schemas.microsoft.com/office/powerpoint/2010/main" val="384285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30/09/2024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30/09/2024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30/09/2024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30/09/2024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patterns/decomposition/decompose-by-business-capability.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7.svg"/></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4.svg"/><Relationship Id="rId9"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sv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halkboard" panose="03050602040202020205" pitchFamily="66" charset="77"/>
              </a:rPr>
              <a:t>Practical Messaging</a:t>
            </a:r>
          </a:p>
        </p:txBody>
      </p:sp>
      <p:sp>
        <p:nvSpPr>
          <p:cNvPr id="3" name="Subtitle 2"/>
          <p:cNvSpPr>
            <a:spLocks noGrp="1"/>
          </p:cNvSpPr>
          <p:nvPr>
            <p:ph type="subTitle" idx="1"/>
          </p:nvPr>
        </p:nvSpPr>
        <p:spPr/>
        <p:txBody>
          <a:bodyPr>
            <a:normAutofit/>
          </a:bodyPr>
          <a:lstStyle/>
          <a:p>
            <a:r>
              <a:rPr lang="en-US" sz="1800" dirty="0">
                <a:latin typeface="Chalkboard" panose="03050602040202020205" pitchFamily="66" charset="77"/>
              </a:rPr>
              <a:t>A 101 guide to messaging</a:t>
            </a:r>
          </a:p>
          <a:p>
            <a:r>
              <a:rPr lang="en-US" sz="1800" dirty="0">
                <a:latin typeface="Chalkboard" panose="03050602040202020205" pitchFamily="66" charset="77"/>
              </a:rPr>
              <a:t>Ian Cooper</a:t>
            </a:r>
          </a:p>
          <a:p>
            <a:r>
              <a:rPr lang="en-US" sz="1800" dirty="0">
                <a:latin typeface="Chalkboard" panose="03050602040202020205" pitchFamily="66" charset="77"/>
              </a:rPr>
              <a:t>X/</a:t>
            </a:r>
            <a:r>
              <a:rPr lang="en-US" sz="1800" dirty="0" err="1">
                <a:latin typeface="Chalkboard" panose="03050602040202020205" pitchFamily="66" charset="77"/>
              </a:rPr>
              <a:t>Hachyderm</a:t>
            </a:r>
            <a:r>
              <a:rPr lang="en-US" sz="1800" dirty="0">
                <a:latin typeface="Chalkboard" panose="03050602040202020205" pitchFamily="66" charset="77"/>
              </a:rPr>
              <a:t>: </a:t>
            </a:r>
            <a:r>
              <a:rPr lang="en-US" sz="1800" dirty="0" err="1">
                <a:latin typeface="Chalkboard" panose="03050602040202020205" pitchFamily="66" charset="77"/>
              </a:rPr>
              <a:t>ICooper</a:t>
            </a:r>
            <a:endParaRPr lang="en-US" sz="1800" dirty="0">
              <a:latin typeface="Chalkboard" panose="03050602040202020205" pitchFamily="66" charset="77"/>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Distributed Systems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What is driving messaging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10</a:t>
            </a:fld>
            <a:endParaRPr lang="en-US"/>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100</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101</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102</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103</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104</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573677"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Documentation</a:t>
            </a:r>
            <a:endParaRPr lang="en-GB" sz="2800" b="1" dirty="0">
              <a:latin typeface="Chalkboard" panose="03050602040202020205" pitchFamily="66" charset="77"/>
            </a:endParaRPr>
          </a:p>
        </p:txBody>
      </p:sp>
    </p:spTree>
    <p:extLst>
      <p:ext uri="{BB962C8B-B14F-4D97-AF65-F5344CB8AC3E}">
        <p14:creationId xmlns:p14="http://schemas.microsoft.com/office/powerpoint/2010/main" val="1201372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842335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107</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108</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Why Distribute?</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11</a:t>
            </a:fld>
            <a:endParaRPr lang="en-US"/>
          </a:p>
        </p:txBody>
      </p:sp>
    </p:spTree>
    <p:extLst>
      <p:ext uri="{BB962C8B-B14F-4D97-AF65-F5344CB8AC3E}">
        <p14:creationId xmlns:p14="http://schemas.microsoft.com/office/powerpoint/2010/main" val="1644371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110</a:t>
            </a:fld>
            <a:endParaRPr lang="en-US"/>
          </a:p>
        </p:txBody>
      </p:sp>
    </p:spTree>
    <p:extLst>
      <p:ext uri="{BB962C8B-B14F-4D97-AF65-F5344CB8AC3E}">
        <p14:creationId xmlns:p14="http://schemas.microsoft.com/office/powerpoint/2010/main" val="656831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112</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5894747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36237385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83027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118</a:t>
            </a:fld>
            <a:endParaRPr lang="en-US"/>
          </a:p>
        </p:txBody>
      </p:sp>
    </p:spTree>
    <p:extLst>
      <p:ext uri="{BB962C8B-B14F-4D97-AF65-F5344CB8AC3E}">
        <p14:creationId xmlns:p14="http://schemas.microsoft.com/office/powerpoint/2010/main" val="39155096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119</a:t>
            </a:fld>
            <a:endParaRPr lang="en-US"/>
          </a:p>
        </p:txBody>
      </p:sp>
    </p:spTree>
    <p:extLst>
      <p:ext uri="{BB962C8B-B14F-4D97-AF65-F5344CB8AC3E}">
        <p14:creationId xmlns:p14="http://schemas.microsoft.com/office/powerpoint/2010/main" val="159339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124</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126</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127</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128</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Task Queues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13</a:t>
            </a:fld>
            <a:endParaRPr lang="en-US"/>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130</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131</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132</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133</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134</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Observability</a:t>
            </a:r>
            <a:endParaRPr lang="en-GB" sz="2800" b="1" dirty="0">
              <a:latin typeface="Chalkboard" panose="03050602040202020205" pitchFamily="66" charset="77"/>
            </a:endParaRPr>
          </a:p>
        </p:txBody>
      </p:sp>
    </p:spTree>
    <p:extLst>
      <p:ext uri="{BB962C8B-B14F-4D97-AF65-F5344CB8AC3E}">
        <p14:creationId xmlns:p14="http://schemas.microsoft.com/office/powerpoint/2010/main" val="10215264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135</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136</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137</a:t>
            </a:fld>
            <a:endParaRPr lang="en-US"/>
          </a:p>
        </p:txBody>
      </p:sp>
    </p:spTree>
    <p:extLst>
      <p:ext uri="{BB962C8B-B14F-4D97-AF65-F5344CB8AC3E}">
        <p14:creationId xmlns:p14="http://schemas.microsoft.com/office/powerpoint/2010/main" val="40553175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758847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139</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F5995-AFB8-324F-8625-F36B4A403E45}"/>
              </a:ext>
            </a:extLst>
          </p:cNvPr>
          <p:cNvSpPr>
            <a:spLocks noGrp="1"/>
          </p:cNvSpPr>
          <p:nvPr>
            <p:ph type="sldNum" sz="quarter" idx="12"/>
          </p:nvPr>
        </p:nvSpPr>
        <p:spPr/>
        <p:txBody>
          <a:bodyPr/>
          <a:lstStyle/>
          <a:p>
            <a:fld id="{867D4A06-35AE-BD4A-84A9-613A26F3D41D}" type="slidenum">
              <a:rPr lang="en-US" smtClean="0"/>
              <a:pPr/>
              <a:t>14</a:t>
            </a:fld>
            <a:endParaRPr lang="en-US"/>
          </a:p>
        </p:txBody>
      </p:sp>
      <p:pic>
        <p:nvPicPr>
          <p:cNvPr id="6" name="Picture 5">
            <a:extLst>
              <a:ext uri="{FF2B5EF4-FFF2-40B4-BE49-F238E27FC236}">
                <a16:creationId xmlns:a16="http://schemas.microsoft.com/office/drawing/2014/main" id="{EA43C3C3-99DC-B042-BB18-6D7EF8EC18B6}"/>
              </a:ext>
            </a:extLst>
          </p:cNvPr>
          <p:cNvPicPr>
            <a:picLocks noChangeAspect="1"/>
          </p:cNvPicPr>
          <p:nvPr/>
        </p:nvPicPr>
        <p:blipFill>
          <a:blip r:embed="rId2"/>
          <a:stretch>
            <a:fillRect/>
          </a:stretch>
        </p:blipFill>
        <p:spPr>
          <a:xfrm>
            <a:off x="2857500" y="2838450"/>
            <a:ext cx="3429000" cy="1181100"/>
          </a:xfrm>
          <a:prstGeom prst="rect">
            <a:avLst/>
          </a:prstGeom>
        </p:spPr>
      </p:pic>
      <p:sp>
        <p:nvSpPr>
          <p:cNvPr id="7" name="TextBox 6">
            <a:extLst>
              <a:ext uri="{FF2B5EF4-FFF2-40B4-BE49-F238E27FC236}">
                <a16:creationId xmlns:a16="http://schemas.microsoft.com/office/drawing/2014/main" id="{37F15E75-2124-3241-AE52-E62BA44F33CB}"/>
              </a:ext>
            </a:extLst>
          </p:cNvPr>
          <p:cNvSpPr txBox="1"/>
          <p:nvPr/>
        </p:nvSpPr>
        <p:spPr>
          <a:xfrm>
            <a:off x="5353050" y="2190750"/>
            <a:ext cx="3562349"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happens if the Db is not available?</a:t>
            </a:r>
          </a:p>
        </p:txBody>
      </p:sp>
      <p:cxnSp>
        <p:nvCxnSpPr>
          <p:cNvPr id="9" name="Straight Arrow Connector 8">
            <a:extLst>
              <a:ext uri="{FF2B5EF4-FFF2-40B4-BE49-F238E27FC236}">
                <a16:creationId xmlns:a16="http://schemas.microsoft.com/office/drawing/2014/main" id="{E5BEB62A-D5DF-EE46-BD85-55F0FC014F21}"/>
              </a:ext>
            </a:extLst>
          </p:cNvPr>
          <p:cNvCxnSpPr>
            <a:cxnSpLocks/>
            <a:stCxn id="7" idx="2"/>
          </p:cNvCxnSpPr>
          <p:nvPr/>
        </p:nvCxnSpPr>
        <p:spPr>
          <a:xfrm flipH="1">
            <a:off x="6143625" y="2498527"/>
            <a:ext cx="990600" cy="69234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0FE7E3-D42E-D74B-ADA9-2DFA7B4BBD48}"/>
              </a:ext>
            </a:extLst>
          </p:cNvPr>
          <p:cNvSpPr txBox="1"/>
          <p:nvPr/>
        </p:nvSpPr>
        <p:spPr>
          <a:xfrm>
            <a:off x="1285874" y="2036861"/>
            <a:ext cx="3286125"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time consuming?</a:t>
            </a:r>
          </a:p>
        </p:txBody>
      </p:sp>
      <p:cxnSp>
        <p:nvCxnSpPr>
          <p:cNvPr id="11" name="Straight Arrow Connector 10">
            <a:extLst>
              <a:ext uri="{FF2B5EF4-FFF2-40B4-BE49-F238E27FC236}">
                <a16:creationId xmlns:a16="http://schemas.microsoft.com/office/drawing/2014/main" id="{BC38ECC7-866C-3449-A513-B8E380DDC9F5}"/>
              </a:ext>
            </a:extLst>
          </p:cNvPr>
          <p:cNvCxnSpPr>
            <a:cxnSpLocks/>
            <a:stCxn id="10" idx="2"/>
          </p:cNvCxnSpPr>
          <p:nvPr/>
        </p:nvCxnSpPr>
        <p:spPr>
          <a:xfrm>
            <a:off x="2928937" y="2344638"/>
            <a:ext cx="242888" cy="6477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EB42A76-4F61-B648-8096-116330038B7A}"/>
              </a:ext>
            </a:extLst>
          </p:cNvPr>
          <p:cNvSpPr txBox="1"/>
          <p:nvPr/>
        </p:nvSpPr>
        <p:spPr>
          <a:xfrm>
            <a:off x="3933825" y="5202336"/>
            <a:ext cx="3143250"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is CPU intensive?</a:t>
            </a:r>
          </a:p>
        </p:txBody>
      </p:sp>
      <p:cxnSp>
        <p:nvCxnSpPr>
          <p:cNvPr id="16" name="Straight Arrow Connector 15">
            <a:extLst>
              <a:ext uri="{FF2B5EF4-FFF2-40B4-BE49-F238E27FC236}">
                <a16:creationId xmlns:a16="http://schemas.microsoft.com/office/drawing/2014/main" id="{825F50E2-F9D9-DE4C-B613-9C4A45C02C50}"/>
              </a:ext>
            </a:extLst>
          </p:cNvPr>
          <p:cNvCxnSpPr>
            <a:cxnSpLocks/>
            <a:stCxn id="15" idx="0"/>
          </p:cNvCxnSpPr>
          <p:nvPr/>
        </p:nvCxnSpPr>
        <p:spPr>
          <a:xfrm flipH="1" flipV="1">
            <a:off x="3465082" y="3607446"/>
            <a:ext cx="2040368" cy="15948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4C40502-7FDC-C249-BADB-83E8A465F507}"/>
              </a:ext>
            </a:extLst>
          </p:cNvPr>
          <p:cNvSpPr txBox="1"/>
          <p:nvPr/>
        </p:nvSpPr>
        <p:spPr>
          <a:xfrm>
            <a:off x="240375" y="5488073"/>
            <a:ext cx="3286124"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What if the work experience a surge?</a:t>
            </a:r>
          </a:p>
        </p:txBody>
      </p:sp>
      <p:cxnSp>
        <p:nvCxnSpPr>
          <p:cNvPr id="22" name="Straight Arrow Connector 21">
            <a:extLst>
              <a:ext uri="{FF2B5EF4-FFF2-40B4-BE49-F238E27FC236}">
                <a16:creationId xmlns:a16="http://schemas.microsoft.com/office/drawing/2014/main" id="{E5A60DEB-EB9B-2042-9455-B310C7B22B86}"/>
              </a:ext>
            </a:extLst>
          </p:cNvPr>
          <p:cNvCxnSpPr>
            <a:cxnSpLocks/>
            <a:stCxn id="21" idx="0"/>
            <a:endCxn id="6" idx="1"/>
          </p:cNvCxnSpPr>
          <p:nvPr/>
        </p:nvCxnSpPr>
        <p:spPr>
          <a:xfrm flipV="1">
            <a:off x="1883437" y="3429000"/>
            <a:ext cx="974063" cy="20590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1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15</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7" name="TextBox 6">
            <a:extLst>
              <a:ext uri="{FF2B5EF4-FFF2-40B4-BE49-F238E27FC236}">
                <a16:creationId xmlns:a16="http://schemas.microsoft.com/office/drawing/2014/main" id="{43295BE6-F7A2-2749-824D-B5E2D40BD261}"/>
              </a:ext>
            </a:extLst>
          </p:cNvPr>
          <p:cNvSpPr txBox="1"/>
          <p:nvPr/>
        </p:nvSpPr>
        <p:spPr>
          <a:xfrm>
            <a:off x="1285874" y="2036861"/>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p:cNvCxnSpPr>
          <p:nvPr/>
        </p:nvCxnSpPr>
        <p:spPr>
          <a:xfrm flipH="1">
            <a:off x="1886991" y="2344638"/>
            <a:ext cx="1219746" cy="805886"/>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720819"/>
            <a:ext cx="1476808" cy="12603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115271" y="125390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215066" y="2208008"/>
            <a:ext cx="543268" cy="10007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H="1" flipV="1">
            <a:off x="6486700" y="4200244"/>
            <a:ext cx="149628" cy="73908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16</a:t>
            </a:fld>
            <a:endParaRPr lang="en-US"/>
          </a:p>
        </p:txBody>
      </p:sp>
      <p:pic>
        <p:nvPicPr>
          <p:cNvPr id="3" name="Picture 2">
            <a:extLst>
              <a:ext uri="{FF2B5EF4-FFF2-40B4-BE49-F238E27FC236}">
                <a16:creationId xmlns:a16="http://schemas.microsoft.com/office/drawing/2014/main" id="{8D8CF9CC-3464-264C-B825-D9F92216BCA5}"/>
              </a:ext>
            </a:extLst>
          </p:cNvPr>
          <p:cNvPicPr>
            <a:picLocks noChangeAspect="1"/>
          </p:cNvPicPr>
          <p:nvPr/>
        </p:nvPicPr>
        <p:blipFill>
          <a:blip r:embed="rId2"/>
          <a:stretch>
            <a:fillRect/>
          </a:stretch>
        </p:blipFill>
        <p:spPr>
          <a:xfrm>
            <a:off x="1168400" y="2527300"/>
            <a:ext cx="6807200" cy="1803400"/>
          </a:xfrm>
          <a:prstGeom prst="rect">
            <a:avLst/>
          </a:prstGeom>
        </p:spPr>
      </p:pic>
      <p:sp>
        <p:nvSpPr>
          <p:cNvPr id="7" name="TextBox 6">
            <a:extLst>
              <a:ext uri="{FF2B5EF4-FFF2-40B4-BE49-F238E27FC236}">
                <a16:creationId xmlns:a16="http://schemas.microsoft.com/office/drawing/2014/main" id="{253254C8-DB87-F644-AEA6-12F8216F5BD8}"/>
              </a:ext>
            </a:extLst>
          </p:cNvPr>
          <p:cNvSpPr txBox="1"/>
          <p:nvPr/>
        </p:nvSpPr>
        <p:spPr>
          <a:xfrm>
            <a:off x="1055371"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8" name="Straight Arrow Connector 7">
            <a:extLst>
              <a:ext uri="{FF2B5EF4-FFF2-40B4-BE49-F238E27FC236}">
                <a16:creationId xmlns:a16="http://schemas.microsoft.com/office/drawing/2014/main" id="{C590508C-A386-2747-8471-73D13D706F13}"/>
              </a:ext>
            </a:extLst>
          </p:cNvPr>
          <p:cNvCxnSpPr>
            <a:stCxn id="7" idx="2"/>
          </p:cNvCxnSpPr>
          <p:nvPr/>
        </p:nvCxnSpPr>
        <p:spPr>
          <a:xfrm flipH="1">
            <a:off x="1845946" y="2265083"/>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56D20C-5CD0-0A4F-B3C5-DA63AF815745}"/>
              </a:ext>
            </a:extLst>
          </p:cNvPr>
          <p:cNvSpPr txBox="1"/>
          <p:nvPr/>
        </p:nvSpPr>
        <p:spPr>
          <a:xfrm>
            <a:off x="4488528" y="1741863"/>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10" name="Straight Arrow Connector 9">
            <a:extLst>
              <a:ext uri="{FF2B5EF4-FFF2-40B4-BE49-F238E27FC236}">
                <a16:creationId xmlns:a16="http://schemas.microsoft.com/office/drawing/2014/main" id="{489B3F99-5E33-974F-95E1-DF8CDD2DC34B}"/>
              </a:ext>
            </a:extLst>
          </p:cNvPr>
          <p:cNvCxnSpPr>
            <a:cxnSpLocks/>
            <a:stCxn id="9" idx="2"/>
          </p:cNvCxnSpPr>
          <p:nvPr/>
        </p:nvCxnSpPr>
        <p:spPr>
          <a:xfrm flipH="1">
            <a:off x="3304543" y="2265083"/>
            <a:ext cx="2755610" cy="7940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B24613-32A1-3847-8E8F-2B81704CBD25}"/>
              </a:ext>
            </a:extLst>
          </p:cNvPr>
          <p:cNvSpPr txBox="1"/>
          <p:nvPr/>
        </p:nvSpPr>
        <p:spPr>
          <a:xfrm>
            <a:off x="423604" y="4843462"/>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2" name="Straight Arrow Connector 11">
            <a:extLst>
              <a:ext uri="{FF2B5EF4-FFF2-40B4-BE49-F238E27FC236}">
                <a16:creationId xmlns:a16="http://schemas.microsoft.com/office/drawing/2014/main" id="{C5260D78-C865-1A46-BE12-886E30904833}"/>
              </a:ext>
            </a:extLst>
          </p:cNvPr>
          <p:cNvCxnSpPr>
            <a:cxnSpLocks/>
          </p:cNvCxnSpPr>
          <p:nvPr/>
        </p:nvCxnSpPr>
        <p:spPr>
          <a:xfrm flipH="1" flipV="1">
            <a:off x="1271847" y="3429000"/>
            <a:ext cx="789710" cy="141446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D9456E5-FF4D-6E4B-BEB7-B097E8E49F5D}"/>
              </a:ext>
            </a:extLst>
          </p:cNvPr>
          <p:cNvSpPr txBox="1"/>
          <p:nvPr/>
        </p:nvSpPr>
        <p:spPr>
          <a:xfrm>
            <a:off x="423604" y="567750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7" name="Straight Arrow Connector 16">
            <a:extLst>
              <a:ext uri="{FF2B5EF4-FFF2-40B4-BE49-F238E27FC236}">
                <a16:creationId xmlns:a16="http://schemas.microsoft.com/office/drawing/2014/main" id="{CED436D7-9C7E-4043-B16C-E13CFDB79298}"/>
              </a:ext>
            </a:extLst>
          </p:cNvPr>
          <p:cNvCxnSpPr>
            <a:cxnSpLocks/>
          </p:cNvCxnSpPr>
          <p:nvPr/>
        </p:nvCxnSpPr>
        <p:spPr>
          <a:xfrm flipH="1" flipV="1">
            <a:off x="1271847" y="3516284"/>
            <a:ext cx="789710" cy="216122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66AD636-71F2-6A49-A88C-3013376B8617}"/>
              </a:ext>
            </a:extLst>
          </p:cNvPr>
          <p:cNvSpPr txBox="1"/>
          <p:nvPr/>
        </p:nvSpPr>
        <p:spPr>
          <a:xfrm>
            <a:off x="4005523" y="5154285"/>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20" name="Straight Arrow Connector 19">
            <a:extLst>
              <a:ext uri="{FF2B5EF4-FFF2-40B4-BE49-F238E27FC236}">
                <a16:creationId xmlns:a16="http://schemas.microsoft.com/office/drawing/2014/main" id="{0E7AC056-9C8E-D843-B73B-A333FB715CEC}"/>
              </a:ext>
            </a:extLst>
          </p:cNvPr>
          <p:cNvCxnSpPr>
            <a:cxnSpLocks/>
          </p:cNvCxnSpPr>
          <p:nvPr/>
        </p:nvCxnSpPr>
        <p:spPr>
          <a:xfrm flipH="1" flipV="1">
            <a:off x="2842953" y="4290733"/>
            <a:ext cx="2800523" cy="86355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FDED194-F04F-C74E-9C9B-8F9EE3953050}"/>
              </a:ext>
            </a:extLst>
          </p:cNvPr>
          <p:cNvCxnSpPr>
            <a:cxnSpLocks/>
            <a:stCxn id="19" idx="0"/>
          </p:cNvCxnSpPr>
          <p:nvPr/>
        </p:nvCxnSpPr>
        <p:spPr>
          <a:xfrm flipH="1" flipV="1">
            <a:off x="1271848" y="3571847"/>
            <a:ext cx="4305300" cy="158243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3D8873F-F26C-8145-9953-772CC30213FD}"/>
              </a:ext>
            </a:extLst>
          </p:cNvPr>
          <p:cNvSpPr txBox="1"/>
          <p:nvPr/>
        </p:nvSpPr>
        <p:spPr>
          <a:xfrm>
            <a:off x="5789786" y="4271029"/>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29" name="Straight Arrow Connector 28">
            <a:extLst>
              <a:ext uri="{FF2B5EF4-FFF2-40B4-BE49-F238E27FC236}">
                <a16:creationId xmlns:a16="http://schemas.microsoft.com/office/drawing/2014/main" id="{AA04162A-9C62-3E48-8E5A-73CE04BB8FD0}"/>
              </a:ext>
            </a:extLst>
          </p:cNvPr>
          <p:cNvCxnSpPr>
            <a:cxnSpLocks/>
          </p:cNvCxnSpPr>
          <p:nvPr/>
        </p:nvCxnSpPr>
        <p:spPr>
          <a:xfrm flipH="1" flipV="1">
            <a:off x="2842953" y="4103631"/>
            <a:ext cx="4584787" cy="16739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A1BAD9C-12A0-4E4C-8AC5-269827BB334E}"/>
              </a:ext>
            </a:extLst>
          </p:cNvPr>
          <p:cNvCxnSpPr>
            <a:cxnSpLocks/>
            <a:stCxn id="28" idx="0"/>
          </p:cNvCxnSpPr>
          <p:nvPr/>
        </p:nvCxnSpPr>
        <p:spPr>
          <a:xfrm flipH="1" flipV="1">
            <a:off x="6683433" y="3529971"/>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4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9"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17</a:t>
            </a:fld>
            <a:endParaRPr lang="en-US"/>
          </a:p>
        </p:txBody>
      </p:sp>
      <p:pic>
        <p:nvPicPr>
          <p:cNvPr id="6" name="Picture 5">
            <a:extLst>
              <a:ext uri="{FF2B5EF4-FFF2-40B4-BE49-F238E27FC236}">
                <a16:creationId xmlns:a16="http://schemas.microsoft.com/office/drawing/2014/main" id="{F4E33C85-791C-8646-89BC-9C46957B23A2}"/>
              </a:ext>
            </a:extLst>
          </p:cNvPr>
          <p:cNvPicPr>
            <a:picLocks noChangeAspect="1"/>
          </p:cNvPicPr>
          <p:nvPr/>
        </p:nvPicPr>
        <p:blipFill>
          <a:blip r:embed="rId2"/>
          <a:stretch>
            <a:fillRect/>
          </a:stretch>
        </p:blipFill>
        <p:spPr>
          <a:xfrm>
            <a:off x="1460500" y="2755900"/>
            <a:ext cx="6223000" cy="1346200"/>
          </a:xfrm>
          <a:prstGeom prst="rect">
            <a:avLst/>
          </a:prstGeom>
        </p:spPr>
      </p:pic>
      <p:sp>
        <p:nvSpPr>
          <p:cNvPr id="5" name="TextBox 4">
            <a:extLst>
              <a:ext uri="{FF2B5EF4-FFF2-40B4-BE49-F238E27FC236}">
                <a16:creationId xmlns:a16="http://schemas.microsoft.com/office/drawing/2014/main" id="{BB728D2A-D8D3-864E-BDA3-7E83805E5E73}"/>
              </a:ext>
            </a:extLst>
          </p:cNvPr>
          <p:cNvSpPr txBox="1"/>
          <p:nvPr/>
        </p:nvSpPr>
        <p:spPr>
          <a:xfrm>
            <a:off x="4488528" y="174186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This general technique is known as Decoupled Invocation – we separate building the command from executing it.</a:t>
            </a:r>
          </a:p>
        </p:txBody>
      </p:sp>
      <p:cxnSp>
        <p:nvCxnSpPr>
          <p:cNvPr id="7" name="Straight Arrow Connector 6">
            <a:extLst>
              <a:ext uri="{FF2B5EF4-FFF2-40B4-BE49-F238E27FC236}">
                <a16:creationId xmlns:a16="http://schemas.microsoft.com/office/drawing/2014/main" id="{6C68358B-CADD-E944-9C5D-4BA4E5EEC8B5}"/>
              </a:ext>
            </a:extLst>
          </p:cNvPr>
          <p:cNvCxnSpPr>
            <a:cxnSpLocks/>
            <a:stCxn id="5" idx="2"/>
          </p:cNvCxnSpPr>
          <p:nvPr/>
        </p:nvCxnSpPr>
        <p:spPr>
          <a:xfrm flipH="1">
            <a:off x="3304543" y="2695970"/>
            <a:ext cx="2755610" cy="36311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7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2800" dirty="0">
                <a:latin typeface="Chalkboard" panose="03050602040202020205" pitchFamily="66" charset="77"/>
              </a:rPr>
              <a:t>Decoupled Invocation Pattern</a:t>
            </a:r>
          </a:p>
        </p:txBody>
      </p:sp>
      <p:sp>
        <p:nvSpPr>
          <p:cNvPr id="4" name="Rectangle 3"/>
          <p:cNvSpPr/>
          <p:nvPr/>
        </p:nvSpPr>
        <p:spPr>
          <a:xfrm>
            <a:off x="804040" y="1530417"/>
            <a:ext cx="7551683" cy="1015663"/>
          </a:xfrm>
          <a:prstGeom prst="rect">
            <a:avLst/>
          </a:prstGeom>
        </p:spPr>
        <p:txBody>
          <a:bodyPr wrap="square">
            <a:spAutoFit/>
          </a:bodyPr>
          <a:lstStyle/>
          <a:p>
            <a:pPr algn="ctr"/>
            <a:r>
              <a:rPr lang="en-GB" sz="2000" dirty="0">
                <a:latin typeface="Chalkboard" panose="03050602040202020205" pitchFamily="66" charset="77"/>
              </a:rPr>
              <a:t>Use Decoupled Invocation. A producer puts a message onto a queue at the service endpoint. A consumer reads messages from the queue.</a:t>
            </a:r>
          </a:p>
        </p:txBody>
      </p:sp>
      <p:sp>
        <p:nvSpPr>
          <p:cNvPr id="5" name="Rectangle 4"/>
          <p:cNvSpPr/>
          <p:nvPr/>
        </p:nvSpPr>
        <p:spPr>
          <a:xfrm>
            <a:off x="977462" y="2675382"/>
            <a:ext cx="7204841" cy="400110"/>
          </a:xfrm>
          <a:prstGeom prst="rect">
            <a:avLst/>
          </a:prstGeom>
        </p:spPr>
        <p:txBody>
          <a:bodyPr wrap="square">
            <a:spAutoFit/>
          </a:bodyPr>
          <a:lstStyle/>
          <a:p>
            <a:pPr algn="ctr"/>
            <a:r>
              <a:rPr lang="en-GB" sz="2000" dirty="0">
                <a:latin typeface="Chalkboard" panose="03050602040202020205" pitchFamily="66" charset="77"/>
              </a:rPr>
              <a:t>The queue stores messages for eventual processing. </a:t>
            </a:r>
          </a:p>
        </p:txBody>
      </p:sp>
      <p:sp>
        <p:nvSpPr>
          <p:cNvPr id="6" name="Rectangle 5"/>
          <p:cNvSpPr/>
          <p:nvPr/>
        </p:nvSpPr>
        <p:spPr>
          <a:xfrm>
            <a:off x="804039" y="3414237"/>
            <a:ext cx="7551683" cy="1015663"/>
          </a:xfrm>
          <a:prstGeom prst="rect">
            <a:avLst/>
          </a:prstGeom>
        </p:spPr>
        <p:txBody>
          <a:bodyPr wrap="square">
            <a:spAutoFit/>
          </a:bodyPr>
          <a:lstStyle/>
          <a:p>
            <a:pPr algn="ctr"/>
            <a:r>
              <a:rPr lang="en-GB" sz="2000" dirty="0">
                <a:latin typeface="Chalkboard" panose="03050602040202020205" pitchFamily="66" charset="77"/>
              </a:rPr>
              <a:t>If the rate of arrival at the endpoint is unpredictable, the queue acts as a buffer that makes it possible to predict the rate of consumption.</a:t>
            </a:r>
          </a:p>
        </p:txBody>
      </p:sp>
      <p:sp>
        <p:nvSpPr>
          <p:cNvPr id="7" name="Rectangle 6"/>
          <p:cNvSpPr/>
          <p:nvPr/>
        </p:nvSpPr>
        <p:spPr>
          <a:xfrm>
            <a:off x="394138" y="4535519"/>
            <a:ext cx="8355724" cy="707886"/>
          </a:xfrm>
          <a:prstGeom prst="rect">
            <a:avLst/>
          </a:prstGeom>
        </p:spPr>
        <p:txBody>
          <a:bodyPr wrap="square">
            <a:spAutoFit/>
          </a:bodyPr>
          <a:lstStyle/>
          <a:p>
            <a:pPr algn="ctr"/>
            <a:r>
              <a:rPr lang="en-GB" sz="2000" dirty="0">
                <a:latin typeface="Chalkboard" panose="03050602040202020205" pitchFamily="66" charset="77"/>
              </a:rPr>
              <a:t>This makes it simpler to do capacity planning because peaks of requests are smoothed out by the queue.</a:t>
            </a:r>
          </a:p>
        </p:txBody>
      </p:sp>
      <p:sp>
        <p:nvSpPr>
          <p:cNvPr id="8" name="Rectangle 7"/>
          <p:cNvSpPr/>
          <p:nvPr/>
        </p:nvSpPr>
        <p:spPr>
          <a:xfrm>
            <a:off x="977462" y="5475111"/>
            <a:ext cx="7551683" cy="707886"/>
          </a:xfrm>
          <a:prstGeom prst="rect">
            <a:avLst/>
          </a:prstGeom>
        </p:spPr>
        <p:txBody>
          <a:bodyPr wrap="square">
            <a:spAutoFit/>
          </a:bodyPr>
          <a:lstStyle/>
          <a:p>
            <a:pPr algn="ctr"/>
            <a:r>
              <a:rPr lang="en-GB" sz="2000" dirty="0">
                <a:latin typeface="Chalkboard" panose="03050602040202020205" pitchFamily="66" charset="77"/>
              </a:rPr>
              <a:t>The consumer must be able to control the rate of processing, otherwise a spike is simply passed down the wire.</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a:t>
            </a:fld>
            <a:endParaRPr lang="en-US"/>
          </a:p>
        </p:txBody>
      </p:sp>
    </p:spTree>
    <p:extLst>
      <p:ext uri="{BB962C8B-B14F-4D97-AF65-F5344CB8AC3E}">
        <p14:creationId xmlns:p14="http://schemas.microsoft.com/office/powerpoint/2010/main" val="20907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Example: Microservices</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19</a:t>
            </a:fld>
            <a:endParaRPr lang="en-US"/>
          </a:p>
        </p:txBody>
      </p:sp>
    </p:spTree>
    <p:extLst>
      <p:ext uri="{BB962C8B-B14F-4D97-AF65-F5344CB8AC3E}">
        <p14:creationId xmlns:p14="http://schemas.microsoft.com/office/powerpoint/2010/main" val="340880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8"/>
          <p:cNvSpPr txBox="1">
            <a:spLocks noGrp="1"/>
          </p:cNvSpPr>
          <p:nvPr>
            <p:ph type="title"/>
          </p:nvPr>
        </p:nvSpPr>
        <p:spPr>
          <a:xfrm>
            <a:off x="311700" y="1302274"/>
            <a:ext cx="8520600" cy="819299"/>
          </a:xfrm>
          <a:prstGeom prst="rect">
            <a:avLst/>
          </a:prstGeom>
        </p:spPr>
        <p:txBody>
          <a:bodyPr spcFirstLastPara="1" vert="horz" wrap="square" lIns="91425" tIns="91425" rIns="91425" bIns="91425" rtlCol="0" anchor="t" anchorCtr="0">
            <a:noAutofit/>
          </a:bodyPr>
          <a:lstStyle/>
          <a:p>
            <a:r>
              <a:rPr lang="en-GB" dirty="0">
                <a:latin typeface="Chalkboard" panose="03050602040202020205" pitchFamily="66" charset="77"/>
              </a:rPr>
              <a:t>It’s all about velocity!!!</a:t>
            </a:r>
            <a:endParaRPr dirty="0">
              <a:latin typeface="Chalkboard" panose="03050602040202020205" pitchFamily="66" charset="77"/>
            </a:endParaRPr>
          </a:p>
        </p:txBody>
      </p:sp>
      <p:sp>
        <p:nvSpPr>
          <p:cNvPr id="391" name="Google Shape;391;p78"/>
          <p:cNvSpPr txBox="1">
            <a:spLocks noGrp="1"/>
          </p:cNvSpPr>
          <p:nvPr>
            <p:ph type="body" idx="1"/>
          </p:nvPr>
        </p:nvSpPr>
        <p:spPr>
          <a:xfrm>
            <a:off x="877500" y="2966200"/>
            <a:ext cx="7389000" cy="819300"/>
          </a:xfrm>
          <a:prstGeom prst="rect">
            <a:avLst/>
          </a:prstGeom>
        </p:spPr>
        <p:txBody>
          <a:bodyPr spcFirstLastPara="1" vert="horz" wrap="square" lIns="91425" tIns="91425" rIns="91425" bIns="91425" rtlCol="0" anchor="t" anchorCtr="0">
            <a:noAutofit/>
          </a:bodyPr>
          <a:lstStyle/>
          <a:p>
            <a:pPr marL="0" indent="0" algn="ctr"/>
            <a:r>
              <a:rPr lang="en-GB" sz="2400" dirty="0">
                <a:latin typeface="Chalkboard" panose="03050602040202020205" pitchFamily="66" charset="77"/>
              </a:rPr>
              <a:t>“Speed wins in the marketplace”</a:t>
            </a:r>
            <a:endParaRPr sz="2400" dirty="0">
              <a:latin typeface="Chalkboard" panose="03050602040202020205" pitchFamily="66" charset="77"/>
            </a:endParaRPr>
          </a:p>
          <a:p>
            <a:pPr marL="914400" indent="0" algn="r"/>
            <a:r>
              <a:rPr lang="en-GB" sz="1000" dirty="0">
                <a:latin typeface="Chalkboard" panose="03050602040202020205" pitchFamily="66" charset="77"/>
              </a:rPr>
              <a:t>Adrian Cockcroft, former lead architect at Netflix</a:t>
            </a:r>
            <a:endParaRPr sz="1000" dirty="0">
              <a:latin typeface="Chalkboard" panose="03050602040202020205" pitchFamily="66" charset="77"/>
            </a:endParaRPr>
          </a:p>
        </p:txBody>
      </p:sp>
    </p:spTree>
    <p:extLst>
      <p:ext uri="{BB962C8B-B14F-4D97-AF65-F5344CB8AC3E}">
        <p14:creationId xmlns:p14="http://schemas.microsoft.com/office/powerpoint/2010/main" val="7162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9"/>
          <p:cNvSpPr txBox="1">
            <a:spLocks noGrp="1"/>
          </p:cNvSpPr>
          <p:nvPr>
            <p:ph type="title"/>
          </p:nvPr>
        </p:nvSpPr>
        <p:spPr>
          <a:xfrm>
            <a:off x="311700" y="417424"/>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Monoliths Do Not Scale To Many Teams!</a:t>
            </a:r>
            <a:endParaRPr sz="2800" dirty="0">
              <a:latin typeface="Chalkboard" panose="03050602040202020205" pitchFamily="66" charset="77"/>
            </a:endParaRPr>
          </a:p>
        </p:txBody>
      </p:sp>
      <p:pic>
        <p:nvPicPr>
          <p:cNvPr id="397" name="Google Shape;397;p79"/>
          <p:cNvPicPr preferRelativeResize="0"/>
          <p:nvPr/>
        </p:nvPicPr>
        <p:blipFill>
          <a:blip r:embed="rId3">
            <a:alphaModFix/>
          </a:blip>
          <a:stretch>
            <a:fillRect/>
          </a:stretch>
        </p:blipFill>
        <p:spPr>
          <a:xfrm>
            <a:off x="501041" y="1753645"/>
            <a:ext cx="8179496" cy="4384108"/>
          </a:xfrm>
          <a:prstGeom prst="rect">
            <a:avLst/>
          </a:prstGeom>
          <a:noFill/>
          <a:ln>
            <a:noFill/>
          </a:ln>
        </p:spPr>
      </p:pic>
    </p:spTree>
    <p:extLst>
      <p:ext uri="{BB962C8B-B14F-4D97-AF65-F5344CB8AC3E}">
        <p14:creationId xmlns:p14="http://schemas.microsoft.com/office/powerpoint/2010/main" val="1782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0"/>
          <p:cNvSpPr txBox="1">
            <a:spLocks noGrp="1"/>
          </p:cNvSpPr>
          <p:nvPr>
            <p:ph type="title"/>
          </p:nvPr>
        </p:nvSpPr>
        <p:spPr>
          <a:xfrm>
            <a:off x="236396" y="463178"/>
            <a:ext cx="8520600" cy="722155"/>
          </a:xfrm>
          <a:prstGeom prst="rect">
            <a:avLst/>
          </a:prstGeom>
        </p:spPr>
        <p:txBody>
          <a:bodyPr spcFirstLastPara="1" vert="horz" wrap="square" lIns="91425" tIns="91425" rIns="91425" bIns="91425" rtlCol="0" anchor="t" anchorCtr="0">
            <a:noAutofit/>
          </a:bodyPr>
          <a:lstStyle/>
          <a:p>
            <a:r>
              <a:rPr lang="en-GB" sz="3200" dirty="0">
                <a:latin typeface="Chalkboard" panose="03050602040202020205" pitchFamily="66" charset="77"/>
              </a:rPr>
              <a:t>Microservices let us scale an organisation</a:t>
            </a:r>
            <a:endParaRPr sz="3200" dirty="0">
              <a:latin typeface="Chalkboard" panose="03050602040202020205" pitchFamily="66" charset="77"/>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763157" y="2114551"/>
            <a:ext cx="7837957" cy="3253740"/>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7"/>
          <p:cNvSpPr txBox="1">
            <a:spLocks noGrp="1"/>
          </p:cNvSpPr>
          <p:nvPr>
            <p:ph type="title"/>
          </p:nvPr>
        </p:nvSpPr>
        <p:spPr>
          <a:xfrm>
            <a:off x="311700" y="375349"/>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Product Mode </a:t>
            </a:r>
            <a:endParaRPr sz="2800" dirty="0">
              <a:latin typeface="Chalkboard" panose="03050602040202020205" pitchFamily="66" charset="77"/>
            </a:endParaRPr>
          </a:p>
        </p:txBody>
      </p:sp>
      <p:pic>
        <p:nvPicPr>
          <p:cNvPr id="625" name="Google Shape;625;p117"/>
          <p:cNvPicPr preferRelativeResize="0"/>
          <p:nvPr/>
        </p:nvPicPr>
        <p:blipFill>
          <a:blip r:embed="rId3">
            <a:alphaModFix/>
          </a:blip>
          <a:stretch>
            <a:fillRect/>
          </a:stretch>
        </p:blipFill>
        <p:spPr>
          <a:xfrm>
            <a:off x="839244" y="1628384"/>
            <a:ext cx="7665929" cy="4647156"/>
          </a:xfrm>
          <a:prstGeom prst="rect">
            <a:avLst/>
          </a:prstGeom>
          <a:noFill/>
          <a:ln>
            <a:noFill/>
          </a:ln>
        </p:spPr>
      </p:pic>
    </p:spTree>
    <p:extLst>
      <p:ext uri="{BB962C8B-B14F-4D97-AF65-F5344CB8AC3E}">
        <p14:creationId xmlns:p14="http://schemas.microsoft.com/office/powerpoint/2010/main" val="408812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title"/>
          </p:nvPr>
        </p:nvSpPr>
        <p:spPr>
          <a:xfrm>
            <a:off x="311700" y="362823"/>
            <a:ext cx="8520600" cy="572700"/>
          </a:xfrm>
          <a:prstGeom prst="rect">
            <a:avLst/>
          </a:prstGeom>
        </p:spPr>
        <p:txBody>
          <a:bodyPr spcFirstLastPara="1" vert="horz" wrap="square" lIns="91425" tIns="91425" rIns="91425" bIns="91425" rtlCol="0" anchor="t" anchorCtr="0">
            <a:noAutofit/>
          </a:bodyPr>
          <a:lstStyle/>
          <a:p>
            <a:pPr algn="l"/>
            <a:r>
              <a:rPr lang="en-GB" sz="2800" dirty="0">
                <a:latin typeface="Chalkboard" panose="03050602040202020205" pitchFamily="66" charset="77"/>
              </a:rPr>
              <a:t>Microservices Enable Agility</a:t>
            </a:r>
            <a:endParaRPr sz="2800" dirty="0">
              <a:latin typeface="Chalkboard" panose="03050602040202020205" pitchFamily="66" charset="77"/>
            </a:endParaRPr>
          </a:p>
        </p:txBody>
      </p:sp>
      <p:sp>
        <p:nvSpPr>
          <p:cNvPr id="409" name="Google Shape;409;p81"/>
          <p:cNvSpPr txBox="1">
            <a:spLocks noGrp="1"/>
          </p:cNvSpPr>
          <p:nvPr>
            <p:ph type="body" idx="1"/>
          </p:nvPr>
        </p:nvSpPr>
        <p:spPr>
          <a:xfrm>
            <a:off x="2901875" y="5421600"/>
            <a:ext cx="5669400" cy="362100"/>
          </a:xfrm>
          <a:prstGeom prst="rect">
            <a:avLst/>
          </a:prstGeom>
        </p:spPr>
        <p:txBody>
          <a:bodyPr spcFirstLastPara="1" vert="horz" wrap="square" lIns="91425" tIns="91425" rIns="91425" bIns="91425" rtlCol="0" anchor="t" anchorCtr="0">
            <a:noAutofit/>
          </a:bodyPr>
          <a:lstStyle/>
          <a:p>
            <a:pPr marL="0" indent="0" algn="r"/>
            <a:r>
              <a:rPr lang="en-GB" sz="1100" u="sng">
                <a:solidFill>
                  <a:schemeClr val="hlink"/>
                </a:solidFill>
                <a:latin typeface="Arial"/>
                <a:ea typeface="Arial"/>
                <a:cs typeface="Arial"/>
                <a:sym typeface="Arial"/>
                <a:hlinkClick r:id="rId3"/>
              </a:rPr>
              <a:t>https://microservices.io/patterns/decomposition/decompose-by-business-capability.html</a:t>
            </a:r>
            <a:endParaRPr/>
          </a:p>
        </p:txBody>
      </p:sp>
      <p:pic>
        <p:nvPicPr>
          <p:cNvPr id="410" name="Google Shape;410;p81"/>
          <p:cNvPicPr preferRelativeResize="0"/>
          <p:nvPr/>
        </p:nvPicPr>
        <p:blipFill>
          <a:blip r:embed="rId4">
            <a:alphaModFix/>
          </a:blip>
          <a:stretch>
            <a:fillRect/>
          </a:stretch>
        </p:blipFill>
        <p:spPr>
          <a:xfrm>
            <a:off x="2241425" y="2091001"/>
            <a:ext cx="5348624" cy="3114575"/>
          </a:xfrm>
          <a:prstGeom prst="rect">
            <a:avLst/>
          </a:prstGeom>
          <a:noFill/>
          <a:ln>
            <a:noFill/>
          </a:ln>
        </p:spPr>
      </p:pic>
    </p:spTree>
    <p:extLst>
      <p:ext uri="{BB962C8B-B14F-4D97-AF65-F5344CB8AC3E}">
        <p14:creationId xmlns:p14="http://schemas.microsoft.com/office/powerpoint/2010/main" val="3742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85800" y="2693987"/>
            <a:ext cx="7772400" cy="1470025"/>
          </a:xfrm>
        </p:spPr>
        <p:txBody>
          <a:bodyPr/>
          <a:lstStyle/>
          <a:p>
            <a:r>
              <a:rPr lang="en-US" dirty="0">
                <a:latin typeface="Chalkboard" panose="03050602040202020205" pitchFamily="66" charset="77"/>
              </a:rPr>
              <a:t>The Price of Distribution</a:t>
            </a: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p:txBody>
          <a:bodyPr/>
          <a:lstStyle/>
          <a:p>
            <a:fld id="{867D4A06-35AE-BD4A-84A9-613A26F3D41D}" type="slidenum">
              <a:rPr lang="en-US" smtClean="0"/>
              <a:pPr/>
              <a:t>25</a:t>
            </a:fld>
            <a:endParaRPr lang="en-US"/>
          </a:p>
        </p:txBody>
      </p:sp>
    </p:spTree>
    <p:extLst>
      <p:ext uri="{BB962C8B-B14F-4D97-AF65-F5344CB8AC3E}">
        <p14:creationId xmlns:p14="http://schemas.microsoft.com/office/powerpoint/2010/main" val="2352262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26</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Integration styles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How do we communicate between microservices?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27</a:t>
            </a:fld>
            <a:endParaRPr lang="en-US"/>
          </a:p>
        </p:txBody>
      </p:sp>
    </p:spTree>
    <p:extLst>
      <p:ext uri="{BB962C8B-B14F-4D97-AF65-F5344CB8AC3E}">
        <p14:creationId xmlns:p14="http://schemas.microsoft.com/office/powerpoint/2010/main" val="258641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
        <p:nvSpPr>
          <p:cNvPr id="3" name="Google Shape;337;p46">
            <a:extLst>
              <a:ext uri="{FF2B5EF4-FFF2-40B4-BE49-F238E27FC236}">
                <a16:creationId xmlns:a16="http://schemas.microsoft.com/office/drawing/2014/main" id="{043F331D-B9CC-FB81-0FF0-933C60EBF643}"/>
              </a:ext>
            </a:extLst>
          </p:cNvPr>
          <p:cNvSpPr txBox="1"/>
          <p:nvPr/>
        </p:nvSpPr>
        <p:spPr>
          <a:xfrm>
            <a:off x="3386213" y="5530613"/>
            <a:ext cx="2980721"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alibri"/>
                <a:ea typeface="Calibri"/>
                <a:cs typeface="Calibri"/>
                <a:sym typeface="Calibri"/>
              </a:rPr>
              <a:t>Behavioral Coupling</a:t>
            </a:r>
            <a:r>
              <a:rPr lang="en-US" sz="1050" dirty="0">
                <a:latin typeface="Calibri"/>
                <a:ea typeface="Calibri"/>
                <a:cs typeface="Calibri"/>
                <a:sym typeface="Calibri"/>
              </a:rPr>
              <a:t>: a form of control coupling where we exchange a sequence of calls to complete work</a:t>
            </a:r>
            <a:endParaRPr sz="1050" dirty="0">
              <a:latin typeface="Calibri"/>
              <a:ea typeface="Calibri"/>
              <a:cs typeface="Calibri"/>
              <a:sym typeface="Calibri"/>
            </a:endParaRPr>
          </a:p>
        </p:txBody>
      </p:sp>
    </p:spTree>
    <p:extLst>
      <p:ext uri="{BB962C8B-B14F-4D97-AF65-F5344CB8AC3E}">
        <p14:creationId xmlns:p14="http://schemas.microsoft.com/office/powerpoint/2010/main" val="29252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0F1-BC2B-1CB2-B53E-5BF35C88148E}"/>
              </a:ext>
            </a:extLst>
          </p:cNvPr>
          <p:cNvSpPr>
            <a:spLocks noGrp="1"/>
          </p:cNvSpPr>
          <p:nvPr>
            <p:ph type="sldNum" sz="quarter" idx="12"/>
          </p:nvPr>
        </p:nvSpPr>
        <p:spPr/>
        <p:txBody>
          <a:bodyPr/>
          <a:lstStyle/>
          <a:p>
            <a:fld id="{867D4A06-35AE-BD4A-84A9-613A26F3D41D}" type="slidenum">
              <a:rPr lang="en-US" smtClean="0"/>
              <a:pPr/>
              <a:t>29</a:t>
            </a:fld>
            <a:endParaRPr lang="en-US"/>
          </a:p>
        </p:txBody>
      </p:sp>
      <p:sp>
        <p:nvSpPr>
          <p:cNvPr id="3" name="Title 1">
            <a:extLst>
              <a:ext uri="{FF2B5EF4-FFF2-40B4-BE49-F238E27FC236}">
                <a16:creationId xmlns:a16="http://schemas.microsoft.com/office/drawing/2014/main" id="{73AD2866-6B38-CB10-54EE-7684D26C8657}"/>
              </a:ext>
            </a:extLst>
          </p:cNvPr>
          <p:cNvSpPr txBox="1">
            <a:spLocks/>
          </p:cNvSpPr>
          <p:nvPr/>
        </p:nvSpPr>
        <p:spPr>
          <a:xfrm>
            <a:off x="166413" y="289932"/>
            <a:ext cx="3135587" cy="5228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latin typeface="Chalkboard" panose="03050602040202020205" pitchFamily="66" charset="77"/>
              </a:rPr>
              <a:t>Behavioral Coupling</a:t>
            </a:r>
          </a:p>
        </p:txBody>
      </p:sp>
    </p:spTree>
    <p:extLst>
      <p:ext uri="{BB962C8B-B14F-4D97-AF65-F5344CB8AC3E}">
        <p14:creationId xmlns:p14="http://schemas.microsoft.com/office/powerpoint/2010/main" val="224697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00" y="1562101"/>
            <a:ext cx="7543800" cy="3819179"/>
          </a:xfrm>
          <a:prstGeom prst="rect">
            <a:avLst/>
          </a:prstGeom>
        </p:spPr>
      </p:pic>
      <p:sp>
        <p:nvSpPr>
          <p:cNvPr id="2" name="Slide Number Placeholder 1"/>
          <p:cNvSpPr>
            <a:spLocks noGrp="1"/>
          </p:cNvSpPr>
          <p:nvPr>
            <p:ph type="sldNum" sz="quarter" idx="12"/>
          </p:nvPr>
        </p:nvSpPr>
        <p:spPr/>
        <p:txBody>
          <a:bodyPr/>
          <a:lstStyle/>
          <a:p>
            <a:fld id="{AA792DF1-A555-43FA-AD2F-E7EC51E120F1}" type="slidenum">
              <a:rPr lang="en-GB" smtClean="0"/>
              <a:t>3</a:t>
            </a:fld>
            <a:endParaRPr lang="en-GB"/>
          </a:p>
        </p:txBody>
      </p:sp>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6502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33549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73986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6739" y="1719098"/>
            <a:ext cx="5086350" cy="3467100"/>
          </a:xfrm>
          <a:prstGeom prst="rect">
            <a:avLst/>
          </a:prstGeom>
        </p:spPr>
      </p:pic>
      <p:sp>
        <p:nvSpPr>
          <p:cNvPr id="5" name="TextBox 4"/>
          <p:cNvSpPr txBox="1"/>
          <p:nvPr/>
        </p:nvSpPr>
        <p:spPr>
          <a:xfrm>
            <a:off x="2116521" y="5199336"/>
            <a:ext cx="6574221" cy="300082"/>
          </a:xfrm>
          <a:prstGeom prst="rect">
            <a:avLst/>
          </a:prstGeom>
          <a:noFill/>
        </p:spPr>
        <p:txBody>
          <a:bodyPr wrap="square" rtlCol="0">
            <a:spAutoFit/>
          </a:bodyPr>
          <a:lstStyle/>
          <a:p>
            <a:r>
              <a:rPr lang="en-US" sz="1350" dirty="0"/>
              <a:t>Ian Robinson: http://</a:t>
            </a:r>
            <a:r>
              <a:rPr lang="en-US" sz="1350" dirty="0" err="1"/>
              <a:t>iansrobinson.com</a:t>
            </a:r>
            <a:r>
              <a:rPr lang="en-US" sz="1350" dirty="0"/>
              <a:t>/2009/04/27/temporal-and-</a:t>
            </a:r>
            <a:r>
              <a:rPr lang="en-US" sz="1350" dirty="0" err="1"/>
              <a:t>behavioural</a:t>
            </a:r>
            <a:r>
              <a:rPr lang="en-US" sz="1350" dirty="0"/>
              <a:t>-coupling/</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37</a:t>
            </a:fld>
            <a:endParaRPr lang="en-US"/>
          </a:p>
        </p:txBody>
      </p:sp>
    </p:spTree>
    <p:extLst>
      <p:ext uri="{BB962C8B-B14F-4D97-AF65-F5344CB8AC3E}">
        <p14:creationId xmlns:p14="http://schemas.microsoft.com/office/powerpoint/2010/main" val="155669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Messaging patterns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38</a:t>
            </a:fld>
            <a:endParaRPr lang="en-US"/>
          </a:p>
        </p:txBody>
      </p:sp>
    </p:spTree>
    <p:extLst>
      <p:ext uri="{BB962C8B-B14F-4D97-AF65-F5344CB8AC3E}">
        <p14:creationId xmlns:p14="http://schemas.microsoft.com/office/powerpoint/2010/main" val="2213727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 Message</a:t>
            </a:r>
          </a:p>
        </p:txBody>
      </p:sp>
      <p:sp>
        <p:nvSpPr>
          <p:cNvPr id="3" name="Text Placeholder 2"/>
          <p:cNvSpPr>
            <a:spLocks noGrp="1"/>
          </p:cNvSpPr>
          <p:nvPr>
            <p:ph type="body" idx="1"/>
          </p:nvPr>
        </p:nvSpPr>
        <p:spPr/>
        <p:txBody>
          <a:bodyPr/>
          <a:lstStyle/>
          <a:p>
            <a:r>
              <a:rPr lang="en-US" dirty="0">
                <a:latin typeface="Chalkboard" panose="03050602040202020205" pitchFamily="66" charset="77"/>
              </a:rPr>
              <a:t>What is a message?</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40</a:t>
            </a:fld>
            <a:endParaRPr lang="en-US"/>
          </a:p>
        </p:txBody>
      </p:sp>
    </p:spTree>
    <p:extLst>
      <p:ext uri="{BB962C8B-B14F-4D97-AF65-F5344CB8AC3E}">
        <p14:creationId xmlns:p14="http://schemas.microsoft.com/office/powerpoint/2010/main" val="2128959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41</a:t>
            </a:fld>
            <a:endParaRPr lang="en-US"/>
          </a:p>
        </p:txBody>
      </p:sp>
      <p:sp>
        <p:nvSpPr>
          <p:cNvPr id="6" name="Rectangle 5"/>
          <p:cNvSpPr/>
          <p:nvPr/>
        </p:nvSpPr>
        <p:spPr>
          <a:xfrm>
            <a:off x="457200" y="2329804"/>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535908" y="4634133"/>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535908" y="3151774"/>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535908" y="3858328"/>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42</a:t>
            </a:fld>
            <a:endParaRPr lang="en-US"/>
          </a:p>
        </p:txBody>
      </p:sp>
    </p:spTree>
    <p:extLst>
      <p:ext uri="{BB962C8B-B14F-4D97-AF65-F5344CB8AC3E}">
        <p14:creationId xmlns:p14="http://schemas.microsoft.com/office/powerpoint/2010/main" val="3646120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44</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45</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46</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37468"/>
            <a:ext cx="7772400" cy="1500187"/>
          </a:xfrm>
        </p:spPr>
        <p:txBody>
          <a:bodyPr/>
          <a:lstStyle/>
          <a:p>
            <a:r>
              <a:rPr lang="en-US" dirty="0">
                <a:latin typeface="Chalkboard" panose="03050602040202020205" pitchFamily="66" charset="77"/>
              </a:rPr>
              <a:t>Self-paced material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47</a:t>
            </a:fld>
            <a:endParaRPr lang="en-US" dirty="0"/>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85800" y="3537655"/>
            <a:ext cx="7772400" cy="1362075"/>
          </a:xfrm>
        </p:spPr>
        <p:txBody>
          <a:bodyPr/>
          <a:lstStyle/>
          <a:p>
            <a:r>
              <a:rPr lang="en-GB" dirty="0">
                <a:latin typeface="Chalkboard" panose="03050602040202020205" pitchFamily="66" charset="77"/>
              </a:rPr>
              <a:t>Exercises</a:t>
            </a:r>
          </a:p>
        </p:txBody>
      </p:sp>
    </p:spTree>
    <p:extLst>
      <p:ext uri="{BB962C8B-B14F-4D97-AF65-F5344CB8AC3E}">
        <p14:creationId xmlns:p14="http://schemas.microsoft.com/office/powerpoint/2010/main" val="56210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48</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channels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spTree>
    <p:extLst>
      <p:ext uri="{BB962C8B-B14F-4D97-AF65-F5344CB8AC3E}">
        <p14:creationId xmlns:p14="http://schemas.microsoft.com/office/powerpoint/2010/main" val="125983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08476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50</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51</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54</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55</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endpoints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spTree>
    <p:extLst>
      <p:ext uri="{BB962C8B-B14F-4D97-AF65-F5344CB8AC3E}">
        <p14:creationId xmlns:p14="http://schemas.microsoft.com/office/powerpoint/2010/main" val="1690615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57</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58</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The Message </a:t>
            </a:r>
            <a:r>
              <a:rPr lang="en-US" dirty="0" err="1">
                <a:latin typeface="Chalkboard" panose="03050602040202020205" pitchFamily="66" charset="77"/>
              </a:rPr>
              <a:t>PuMP</a:t>
            </a:r>
            <a:endParaRPr lang="en-US" dirty="0">
              <a:latin typeface="Chalkboard" panose="03050602040202020205" pitchFamily="66" charset="77"/>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Tree>
    <p:extLst>
      <p:ext uri="{BB962C8B-B14F-4D97-AF65-F5344CB8AC3E}">
        <p14:creationId xmlns:p14="http://schemas.microsoft.com/office/powerpoint/2010/main" val="345411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sp>
        <p:nvSpPr>
          <p:cNvPr id="5" name="Content Placeholder 2"/>
          <p:cNvSpPr txBox="1">
            <a:spLocks/>
          </p:cNvSpPr>
          <p:nvPr/>
        </p:nvSpPr>
        <p:spPr>
          <a:xfrm>
            <a:off x="588723" y="3867807"/>
            <a:ext cx="8098077" cy="190708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latin typeface="Chalkboard" panose="03050602040202020205" pitchFamily="66" charset="77"/>
              </a:rPr>
              <a:t>You will need to be able to write code with an editor/IDE of your choice. </a:t>
            </a:r>
          </a:p>
          <a:p>
            <a:pPr marL="0" indent="0" algn="ctr">
              <a:buFont typeface="Arial"/>
              <a:buNone/>
            </a:pPr>
            <a:r>
              <a:rPr lang="en-US" sz="2400" dirty="0">
                <a:latin typeface="Chalkboard" panose="03050602040202020205" pitchFamily="66" charset="77"/>
              </a:rPr>
              <a:t>You can choose from: C#; Java; Python; Go; JavaScript</a:t>
            </a:r>
          </a:p>
        </p:txBody>
      </p:sp>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60</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61</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63</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64</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3177694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Pipelines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4114676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1504285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3297022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108014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p:txBody>
          <a:bodyPr/>
          <a:lstStyle/>
          <a:p>
            <a:r>
              <a:rPr lang="en-US" dirty="0">
                <a:latin typeface="Chalkboard" panose="03050602040202020205" pitchFamily="66" charset="77"/>
              </a:rPr>
              <a:t>Course Content</a:t>
            </a: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472190" y="2751082"/>
            <a:ext cx="8229600" cy="2204739"/>
          </a:xfrm>
        </p:spPr>
        <p:txBody>
          <a:bodyPr>
            <a:normAutofit/>
          </a:bodyPr>
          <a:lstStyle/>
          <a:p>
            <a:pPr marL="0" indent="0" algn="ctr">
              <a:buNone/>
            </a:pPr>
            <a:r>
              <a:rPr lang="en-US" sz="2400" dirty="0">
                <a:hlinkClick r:id="rId3"/>
              </a:rPr>
              <a:t>https://github.com/iancooper/practical-messaging</a:t>
            </a:r>
            <a:endParaRPr lang="en-US" sz="2400" dirty="0"/>
          </a:p>
          <a:p>
            <a:pPr algn="ctr"/>
            <a:endParaRPr lang="en-US" sz="2400" dirty="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p:txBody>
          <a:bodyPr/>
          <a:lstStyle/>
          <a:p>
            <a:fld id="{867D4A06-35AE-BD4A-84A9-613A26F3D41D}" type="slidenum">
              <a:rPr lang="en-US" smtClean="0"/>
              <a:pPr/>
              <a:t>7</a:t>
            </a:fld>
            <a:endParaRPr lang="en-US"/>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2292324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38648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72</a:t>
            </a:fld>
            <a:endParaRPr lang="en-US"/>
          </a:p>
        </p:txBody>
      </p:sp>
    </p:spTree>
    <p:extLst>
      <p:ext uri="{BB962C8B-B14F-4D97-AF65-F5344CB8AC3E}">
        <p14:creationId xmlns:p14="http://schemas.microsoft.com/office/powerpoint/2010/main" val="1456556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287173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Transformation</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296068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75</a:t>
            </a:fld>
            <a:endParaRPr lang="en-US"/>
          </a:p>
        </p:txBody>
      </p:sp>
    </p:spTree>
    <p:extLst>
      <p:ext uri="{BB962C8B-B14F-4D97-AF65-F5344CB8AC3E}">
        <p14:creationId xmlns:p14="http://schemas.microsoft.com/office/powerpoint/2010/main" val="796372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76</a:t>
            </a:fld>
            <a:endParaRPr lang="en-US"/>
          </a:p>
        </p:txBody>
      </p:sp>
    </p:spTree>
    <p:extLst>
      <p:ext uri="{BB962C8B-B14F-4D97-AF65-F5344CB8AC3E}">
        <p14:creationId xmlns:p14="http://schemas.microsoft.com/office/powerpoint/2010/main" val="1011233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77</a:t>
            </a:fld>
            <a:endParaRPr lang="en-US"/>
          </a:p>
        </p:txBody>
      </p:sp>
    </p:spTree>
    <p:extLst>
      <p:ext uri="{BB962C8B-B14F-4D97-AF65-F5344CB8AC3E}">
        <p14:creationId xmlns:p14="http://schemas.microsoft.com/office/powerpoint/2010/main" val="1796269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Control Bus</a:t>
            </a:r>
          </a:p>
        </p:txBody>
      </p:sp>
      <p:pic>
        <p:nvPicPr>
          <p:cNvPr id="14338" name="Picture 2" descr="http://www.enterpriseintegrationpatterns.com/img/ControlBu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0561" y="2404998"/>
            <a:ext cx="5502877" cy="2104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97799" y="5038290"/>
            <a:ext cx="5688792"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ControlBus.html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78</a:t>
            </a:fld>
            <a:endParaRPr lang="en-US"/>
          </a:p>
        </p:txBody>
      </p:sp>
    </p:spTree>
    <p:extLst>
      <p:ext uri="{BB962C8B-B14F-4D97-AF65-F5344CB8AC3E}">
        <p14:creationId xmlns:p14="http://schemas.microsoft.com/office/powerpoint/2010/main" val="25012029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5FBD-ACE7-2CA8-B275-E57578FB7F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BD53BE-4872-0CC3-2BF7-B7A4432629B7}"/>
              </a:ext>
            </a:extLst>
          </p:cNvPr>
          <p:cNvSpPr>
            <a:spLocks noGrp="1"/>
          </p:cNvSpPr>
          <p:nvPr>
            <p:ph type="title"/>
          </p:nvPr>
        </p:nvSpPr>
        <p:spPr/>
        <p:txBody>
          <a:bodyPr/>
          <a:lstStyle/>
          <a:p>
            <a:r>
              <a:rPr lang="en-US" dirty="0">
                <a:latin typeface="Chalkboard" panose="03050602040202020205" pitchFamily="66" charset="77"/>
              </a:rPr>
              <a:t>Brokers and Pipelines</a:t>
            </a:r>
          </a:p>
        </p:txBody>
      </p:sp>
      <p:sp>
        <p:nvSpPr>
          <p:cNvPr id="5" name="Text Placeholder 4">
            <a:extLst>
              <a:ext uri="{FF2B5EF4-FFF2-40B4-BE49-F238E27FC236}">
                <a16:creationId xmlns:a16="http://schemas.microsoft.com/office/drawing/2014/main" id="{2C75692C-B9DB-C5F1-D420-8FCCD900B6B9}"/>
              </a:ext>
            </a:extLst>
          </p:cNvPr>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a:extLst>
              <a:ext uri="{FF2B5EF4-FFF2-40B4-BE49-F238E27FC236}">
                <a16:creationId xmlns:a16="http://schemas.microsoft.com/office/drawing/2014/main" id="{EFC26FDE-FE0A-85B9-7743-C2700F37AB79}"/>
              </a:ext>
            </a:extLst>
          </p:cNvPr>
          <p:cNvSpPr>
            <a:spLocks noGrp="1"/>
          </p:cNvSpPr>
          <p:nvPr>
            <p:ph type="sldNum" sz="quarter" idx="12"/>
          </p:nvPr>
        </p:nvSpPr>
        <p:spPr/>
        <p:txBody>
          <a:bodyPr/>
          <a:lstStyle/>
          <a:p>
            <a:fld id="{867D4A06-35AE-BD4A-84A9-613A26F3D41D}" type="slidenum">
              <a:rPr lang="en-US" smtClean="0"/>
              <a:pPr/>
              <a:t>79</a:t>
            </a:fld>
            <a:endParaRPr lang="en-US"/>
          </a:p>
        </p:txBody>
      </p:sp>
    </p:spTree>
    <p:extLst>
      <p:ext uri="{BB962C8B-B14F-4D97-AF65-F5344CB8AC3E}">
        <p14:creationId xmlns:p14="http://schemas.microsoft.com/office/powerpoint/2010/main" val="2214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Exercise Code</a:t>
            </a:r>
          </a:p>
        </p:txBody>
      </p:sp>
      <p:sp>
        <p:nvSpPr>
          <p:cNvPr id="3" name="Content Placeholder 2"/>
          <p:cNvSpPr>
            <a:spLocks noGrp="1"/>
          </p:cNvSpPr>
          <p:nvPr>
            <p:ph idx="1"/>
          </p:nvPr>
        </p:nvSpPr>
        <p:spPr>
          <a:xfrm>
            <a:off x="472190" y="2751082"/>
            <a:ext cx="8229600" cy="2204739"/>
          </a:xfrm>
        </p:spPr>
        <p:txBody>
          <a:bodyPr>
            <a:normAutofit lnSpcReduction="10000"/>
          </a:bodyPr>
          <a:lstStyle/>
          <a:p>
            <a:pPr marL="0" indent="0" algn="ctr">
              <a:buNone/>
            </a:pPr>
            <a:r>
              <a:rPr lang="en-US" sz="2400" dirty="0">
                <a:hlinkClick r:id="rId3"/>
              </a:rPr>
              <a:t>https://github.com/iancooper/Practical-Messaging-Sharp</a:t>
            </a:r>
            <a:endParaRPr lang="en-US" sz="2400" dirty="0"/>
          </a:p>
          <a:p>
            <a:pPr marL="0" indent="0" algn="ctr">
              <a:buNone/>
            </a:pPr>
            <a:r>
              <a:rPr lang="en-US" sz="2400" dirty="0">
                <a:hlinkClick r:id="rId4"/>
              </a:rPr>
              <a:t>https://github.com/iancooper/Practical-Messaging-Python</a:t>
            </a:r>
            <a:endParaRPr lang="en-US" sz="2400" dirty="0"/>
          </a:p>
          <a:p>
            <a:pPr marL="0" indent="0" algn="ctr">
              <a:buNone/>
            </a:pPr>
            <a:r>
              <a:rPr lang="en-US" sz="2400" dirty="0">
                <a:hlinkClick r:id="rId5"/>
              </a:rPr>
              <a:t>https://github.com/iancooper/Practical-Messaging-JavaScript</a:t>
            </a:r>
            <a:endParaRPr lang="en-US" sz="2400" dirty="0"/>
          </a:p>
          <a:p>
            <a:pPr marL="0" indent="0" algn="ctr">
              <a:buNone/>
            </a:pPr>
            <a:r>
              <a:rPr lang="en-US" sz="2400" dirty="0">
                <a:hlinkClick r:id="rId6"/>
              </a:rPr>
              <a:t>https://github.com/iancooper/Practical-Messaging-Go</a:t>
            </a:r>
            <a:endParaRPr lang="en-US" sz="2400" dirty="0"/>
          </a:p>
          <a:p>
            <a:pPr marL="0" indent="0" algn="ctr">
              <a:buNone/>
            </a:pPr>
            <a:r>
              <a:rPr lang="en-US" sz="2400" dirty="0">
                <a:hlinkClick r:id="rId7"/>
              </a:rPr>
              <a:t>https://github.com/iancooper/Practical-Messaging-Java</a:t>
            </a:r>
            <a:endParaRPr lang="en-US" sz="2400" dirty="0"/>
          </a:p>
          <a:p>
            <a:pPr algn="ctr"/>
            <a:endParaRPr lang="en-US" sz="2400" dirty="0"/>
          </a:p>
          <a:p>
            <a:pPr algn="ctr"/>
            <a:endParaRPr lang="en-US" sz="24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E2D98-30C0-FF46-BD04-53CCCCD6FA97}"/>
              </a:ext>
            </a:extLst>
          </p:cNvPr>
          <p:cNvPicPr>
            <a:picLocks noChangeAspect="1"/>
          </p:cNvPicPr>
          <p:nvPr/>
        </p:nvPicPr>
        <p:blipFill>
          <a:blip r:embed="rId2"/>
          <a:stretch>
            <a:fillRect/>
          </a:stretch>
        </p:blipFill>
        <p:spPr>
          <a:xfrm>
            <a:off x="289538" y="428978"/>
            <a:ext cx="8029504" cy="5825065"/>
          </a:xfrm>
          <a:prstGeom prst="rect">
            <a:avLst/>
          </a:prstGeom>
        </p:spPr>
      </p:pic>
      <p:sp>
        <p:nvSpPr>
          <p:cNvPr id="4" name="Rectangle 3">
            <a:extLst>
              <a:ext uri="{FF2B5EF4-FFF2-40B4-BE49-F238E27FC236}">
                <a16:creationId xmlns:a16="http://schemas.microsoft.com/office/drawing/2014/main" id="{CFD65D89-7AB5-A24C-A2DE-0D9E54CDD4DE}"/>
              </a:ext>
            </a:extLst>
          </p:cNvPr>
          <p:cNvSpPr/>
          <p:nvPr/>
        </p:nvSpPr>
        <p:spPr>
          <a:xfrm>
            <a:off x="1986844" y="4829351"/>
            <a:ext cx="1320799" cy="1198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B598C96-F645-4B4A-95D8-15A1D3B22698}"/>
              </a:ext>
            </a:extLst>
          </p:cNvPr>
          <p:cNvSpPr/>
          <p:nvPr/>
        </p:nvSpPr>
        <p:spPr>
          <a:xfrm>
            <a:off x="5466046" y="869569"/>
            <a:ext cx="1390484" cy="1159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909B68BD-5904-6548-96C7-6030CD8EEB4F}"/>
              </a:ext>
            </a:extLst>
          </p:cNvPr>
          <p:cNvSpPr/>
          <p:nvPr/>
        </p:nvSpPr>
        <p:spPr>
          <a:xfrm>
            <a:off x="3821116" y="4829352"/>
            <a:ext cx="1644930" cy="142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E307E16-D468-F946-B345-AFBE7C3BB36F}"/>
              </a:ext>
            </a:extLst>
          </p:cNvPr>
          <p:cNvSpPr/>
          <p:nvPr/>
        </p:nvSpPr>
        <p:spPr>
          <a:xfrm>
            <a:off x="5766670" y="5094961"/>
            <a:ext cx="1390485" cy="1159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517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76B85-FDDE-384E-BB6B-CF237B0EA2C2}"/>
              </a:ext>
            </a:extLst>
          </p:cNvPr>
          <p:cNvPicPr>
            <a:picLocks noChangeAspect="1"/>
          </p:cNvPicPr>
          <p:nvPr/>
        </p:nvPicPr>
        <p:blipFill>
          <a:blip r:embed="rId2"/>
          <a:stretch>
            <a:fillRect/>
          </a:stretch>
        </p:blipFill>
        <p:spPr>
          <a:xfrm>
            <a:off x="711200" y="681750"/>
            <a:ext cx="7785562" cy="5357806"/>
          </a:xfrm>
          <a:prstGeom prst="rect">
            <a:avLst/>
          </a:prstGeom>
        </p:spPr>
      </p:pic>
    </p:spTree>
    <p:extLst>
      <p:ext uri="{BB962C8B-B14F-4D97-AF65-F5344CB8AC3E}">
        <p14:creationId xmlns:p14="http://schemas.microsoft.com/office/powerpoint/2010/main" val="3379244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82</a:t>
            </a:fld>
            <a:endParaRPr lang="en-US"/>
          </a:p>
        </p:txBody>
      </p:sp>
    </p:spTree>
    <p:extLst>
      <p:ext uri="{BB962C8B-B14F-4D97-AF65-F5344CB8AC3E}">
        <p14:creationId xmlns:p14="http://schemas.microsoft.com/office/powerpoint/2010/main" val="1875012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3" y="3186626"/>
            <a:ext cx="4936663" cy="523220"/>
          </a:xfrm>
          <a:prstGeom prst="rect">
            <a:avLst/>
          </a:prstGeom>
          <a:noFill/>
        </p:spPr>
        <p:txBody>
          <a:bodyPr wrap="square" rtlCol="0">
            <a:spAutoFit/>
          </a:bodyPr>
          <a:lstStyle/>
          <a:p>
            <a:r>
              <a:rPr lang="en-US" sz="2700" b="1" dirty="0">
                <a:latin typeface="Chalkboard" panose="03050602040202020205" pitchFamily="66" charset="77"/>
              </a:rPr>
              <a:t>Scaling </a:t>
            </a:r>
            <a:r>
              <a:rPr lang="en-US" sz="2800" b="1" dirty="0">
                <a:latin typeface="Chalkboard" panose="03050602040202020205" pitchFamily="66" charset="77"/>
              </a:rPr>
              <a:t>Queues</a:t>
            </a:r>
            <a:r>
              <a:rPr lang="en-US" sz="2700" b="1" dirty="0">
                <a:latin typeface="Chalkboard" panose="03050602040202020205" pitchFamily="66" charset="77"/>
              </a:rPr>
              <a:t> and Streams</a:t>
            </a:r>
          </a:p>
        </p:txBody>
      </p:sp>
    </p:spTree>
    <p:extLst>
      <p:ext uri="{BB962C8B-B14F-4D97-AF65-F5344CB8AC3E}">
        <p14:creationId xmlns:p14="http://schemas.microsoft.com/office/powerpoint/2010/main" val="3769397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One</a:t>
            </a:r>
          </a:p>
        </p:txBody>
      </p:sp>
      <p:sp>
        <p:nvSpPr>
          <p:cNvPr id="2" name="Slide Number Placeholder 1"/>
          <p:cNvSpPr>
            <a:spLocks noGrp="1"/>
          </p:cNvSpPr>
          <p:nvPr>
            <p:ph type="sldNum" sz="quarter" idx="12"/>
          </p:nvPr>
        </p:nvSpPr>
        <p:spPr/>
        <p:txBody>
          <a:bodyPr/>
          <a:lstStyle/>
          <a:p>
            <a:fld id="{867D4A06-35AE-BD4A-84A9-613A26F3D41D}" type="slidenum">
              <a:rPr lang="en-US" smtClean="0"/>
              <a:pPr/>
              <a:t>9</a:t>
            </a:fld>
            <a:endParaRPr lang="en-US"/>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399" y="3186626"/>
            <a:ext cx="3726067" cy="523220"/>
          </a:xfrm>
          <a:prstGeom prst="rect">
            <a:avLst/>
          </a:prstGeom>
          <a:noFill/>
        </p:spPr>
        <p:txBody>
          <a:bodyPr wrap="square" rtlCol="0">
            <a:spAutoFit/>
          </a:bodyPr>
          <a:lstStyle/>
          <a:p>
            <a:r>
              <a:rPr lang="en-US" sz="2800" b="1" dirty="0">
                <a:latin typeface="Chalkboard" panose="03050602040202020205" pitchFamily="66" charset="77"/>
              </a:rPr>
              <a:t>Archive and Replay</a:t>
            </a:r>
          </a:p>
        </p:txBody>
      </p:sp>
    </p:spTree>
    <p:extLst>
      <p:ext uri="{BB962C8B-B14F-4D97-AF65-F5344CB8AC3E}">
        <p14:creationId xmlns:p14="http://schemas.microsoft.com/office/powerpoint/2010/main" val="31862380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819556" y="2951946"/>
            <a:ext cx="3504888" cy="954107"/>
          </a:xfrm>
          <a:prstGeom prst="rect">
            <a:avLst/>
          </a:prstGeom>
          <a:noFill/>
        </p:spPr>
        <p:txBody>
          <a:bodyPr wrap="square" rtlCol="0">
            <a:spAutoFit/>
          </a:bodyPr>
          <a:lstStyle/>
          <a:p>
            <a:pPr algn="ctr"/>
            <a:r>
              <a:rPr lang="en-US" sz="2800" b="1" dirty="0">
                <a:latin typeface="Chalkboard" panose="03050602040202020205" pitchFamily="66" charset="77"/>
              </a:rPr>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97</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halkboard" panose="03050602040202020205" pitchFamily="66" charset="77"/>
              </a:rPr>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98</a:t>
            </a:fld>
            <a:endParaRPr lang="en-US"/>
          </a:p>
        </p:txBody>
      </p:sp>
    </p:spTree>
    <p:extLst>
      <p:ext uri="{BB962C8B-B14F-4D97-AF65-F5344CB8AC3E}">
        <p14:creationId xmlns:p14="http://schemas.microsoft.com/office/powerpoint/2010/main" val="2129162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99</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Chalkboard" panose="03050602040202020205" pitchFamily="66" charset="77"/>
              </a:rPr>
              <a:t>Versioning</a:t>
            </a:r>
            <a:endParaRPr lang="en-GB" sz="2800" b="1" dirty="0">
              <a:latin typeface="Chalkboard" panose="03050602040202020205" pitchFamily="66" charset="77"/>
            </a:endParaRPr>
          </a:p>
        </p:txBody>
      </p:sp>
    </p:spTree>
    <p:extLst>
      <p:ext uri="{BB962C8B-B14F-4D97-AF65-F5344CB8AC3E}">
        <p14:creationId xmlns:p14="http://schemas.microsoft.com/office/powerpoint/2010/main" val="2547209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30051</TotalTime>
  <Words>13295</Words>
  <Application>Microsoft Macintosh PowerPoint</Application>
  <PresentationFormat>On-screen Show (4:3)</PresentationFormat>
  <Paragraphs>1393</Paragraphs>
  <Slides>139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139</vt:i4>
      </vt:variant>
    </vt:vector>
  </HeadingPairs>
  <TitlesOfParts>
    <vt:vector size="146" baseType="lpstr">
      <vt:lpstr>Arial</vt:lpstr>
      <vt:lpstr>Calibri</vt:lpstr>
      <vt:lpstr>Chalkboard</vt:lpstr>
      <vt:lpstr>Consolas</vt:lpstr>
      <vt:lpstr>Fira Code VF</vt:lpstr>
      <vt:lpstr>Inter Medium</vt:lpstr>
      <vt:lpstr>Office Theme</vt:lpstr>
      <vt:lpstr>Practical Messaging</vt:lpstr>
      <vt:lpstr>Who are you?</vt:lpstr>
      <vt:lpstr>PowerPoint Presentation</vt:lpstr>
      <vt:lpstr>Day One Messaging</vt:lpstr>
      <vt:lpstr>Day Two Conversations</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PowerPoint Presentation</vt:lpstr>
      <vt:lpstr>PowerPoint Presentation</vt:lpstr>
      <vt:lpstr>Decoupled Invocation Pattern</vt:lpstr>
      <vt:lpstr>Example: Microservices</vt:lpstr>
      <vt:lpstr>It’s all about velocity!!!</vt:lpstr>
      <vt:lpstr>Monoliths Do Not Scale To Many Teams!</vt:lpstr>
      <vt:lpstr>Microservices let us scale an organisation</vt:lpstr>
      <vt:lpstr>Product Mode </vt:lpstr>
      <vt:lpstr>Microservices Enable Agility</vt:lpstr>
      <vt:lpstr>The Price of Distribution</vt:lpstr>
      <vt:lpstr>PowerPoint Presentation</vt:lpstr>
      <vt:lpstr>Integration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Management</vt:lpstr>
      <vt:lpstr>Control Bus</vt:lpstr>
      <vt:lpstr>Brokers and Pipelines</vt:lpstr>
      <vt:lpstr>PowerPoint Presentation</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626</cp:revision>
  <dcterms:created xsi:type="dcterms:W3CDTF">2012-05-22T19:34:54Z</dcterms:created>
  <dcterms:modified xsi:type="dcterms:W3CDTF">2024-09-30T13:32:44Z</dcterms:modified>
</cp:coreProperties>
</file>